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97" r:id="rId3"/>
    <p:sldId id="377" r:id="rId4"/>
    <p:sldId id="400" r:id="rId5"/>
    <p:sldId id="364" r:id="rId6"/>
    <p:sldId id="379" r:id="rId7"/>
    <p:sldId id="381" r:id="rId8"/>
    <p:sldId id="380" r:id="rId9"/>
    <p:sldId id="401" r:id="rId10"/>
    <p:sldId id="402" r:id="rId11"/>
    <p:sldId id="403" r:id="rId12"/>
    <p:sldId id="373" r:id="rId13"/>
  </p:sldIdLst>
  <p:sldSz cx="9144000" cy="6858000" type="screen4x3"/>
  <p:notesSz cx="10063163" cy="687387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57">
          <p15:clr>
            <a:srgbClr val="A4A3A4"/>
          </p15:clr>
        </p15:guide>
        <p15:guide id="2" pos="2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3" autoAdjust="0"/>
    <p:restoredTop sz="94694" autoAdjust="0"/>
  </p:normalViewPr>
  <p:slideViewPr>
    <p:cSldViewPr>
      <p:cViewPr varScale="1">
        <p:scale>
          <a:sx n="121" d="100"/>
          <a:sy n="121" d="100"/>
        </p:scale>
        <p:origin x="2520" y="176"/>
      </p:cViewPr>
      <p:guideLst>
        <p:guide orient="horz" pos="3657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43DB252-FAEB-8B0D-DB22-130D9A3D5E0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60863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>
            <a:lvl1pPr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84797F7-0F98-61BF-0E74-1607136D002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00713" y="0"/>
            <a:ext cx="4360862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>
            <a:lvl1pPr algn="r"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47E6943D-C1A4-22BD-ECC1-D1852E45754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27800"/>
            <a:ext cx="4360863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b" anchorCtr="0" compatLnSpc="1">
            <a:prstTxWarp prst="textNoShape">
              <a:avLst/>
            </a:prstTxWarp>
          </a:bodyPr>
          <a:lstStyle>
            <a:lvl1pPr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8FC8FC6E-CA72-0D21-4F7D-546A6E74F28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00713" y="6527800"/>
            <a:ext cx="4360862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b" anchorCtr="0" compatLnSpc="1">
            <a:prstTxWarp prst="textNoShape">
              <a:avLst/>
            </a:prstTxWarp>
          </a:bodyPr>
          <a:lstStyle>
            <a:lvl1pPr algn="r" defTabSz="968375" eaLnBrk="1" hangingPunct="1">
              <a:defRPr sz="1300"/>
            </a:lvl1pPr>
          </a:lstStyle>
          <a:p>
            <a:pPr>
              <a:defRPr/>
            </a:pPr>
            <a:fld id="{0365997B-59B2-5749-AC24-3D71A45B08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2CFEF6A-0DC4-0A6C-335C-CD2250A0692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60863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>
            <a:lvl1pPr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15FB1C9-000B-D260-FEE6-EDEAF02EEDA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00713" y="0"/>
            <a:ext cx="4360862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>
            <a:lvl1pPr algn="r"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C648D5EF-1D98-1007-92B8-888DAB5F286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3113" y="515938"/>
            <a:ext cx="3436937" cy="2578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65D302FD-C0AB-99BC-78F1-599ABBB7322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6475" y="3265488"/>
            <a:ext cx="8050213" cy="30924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EE21C3E9-0F33-C88C-4CCB-7D76E3A8736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27800"/>
            <a:ext cx="4360863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b" anchorCtr="0" compatLnSpc="1">
            <a:prstTxWarp prst="textNoShape">
              <a:avLst/>
            </a:prstTxWarp>
          </a:bodyPr>
          <a:lstStyle>
            <a:lvl1pPr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28C1C53F-0C9D-06DE-95D5-149438EB13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00713" y="6527800"/>
            <a:ext cx="4360862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b" anchorCtr="0" compatLnSpc="1">
            <a:prstTxWarp prst="textNoShape">
              <a:avLst/>
            </a:prstTxWarp>
          </a:bodyPr>
          <a:lstStyle>
            <a:lvl1pPr algn="r" defTabSz="968375" eaLnBrk="1" hangingPunct="1">
              <a:defRPr sz="1300"/>
            </a:lvl1pPr>
          </a:lstStyle>
          <a:p>
            <a:pPr>
              <a:defRPr/>
            </a:pPr>
            <a:fld id="{4A9B1971-B1A1-D84E-A08A-B1703E7B80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15CB64A4-0BB3-BCA4-455A-E3E010890F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C85E55-AA1D-124D-A0F6-69040B59582B}" type="slidenum">
              <a:rPr lang="cs-CZ" altLang="cs-CZ" smtClean="0"/>
              <a:pPr/>
              <a:t>1</a:t>
            </a:fld>
            <a:endParaRPr lang="cs-CZ" altLang="cs-CZ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64F1EE7B-D540-4BDF-E9C5-47125F3CB4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5053CBB-AD47-1B48-786B-6A9BDE3F1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FA1BB0-D34E-8F92-77B9-25EFE7A29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F3E8A9-6221-8C12-EE0B-BFF50D7BD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122154-25D7-87CF-9C80-CB1F764B01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BB965-3CD6-A040-8ABF-B130B9BC494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965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B18C79-7FA2-13CC-2850-3ECB16DC92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73D6E4-C8CF-240F-5F66-3FFA9BE315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F8E5F7-D2D6-CAA1-B9F2-719FD3FFC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26C90-0367-0C4C-ADD3-0A2DC0912C7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3754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A144B2-E8C0-C3EC-AEF3-3FDFE94903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827A5A-40D7-3613-1527-C7939616D7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3B7779-617C-FABB-C819-E620AC2F9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1C33D-507B-6841-B340-376E4FF3C3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515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Nadpis, graf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jekt grafu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DC0410-38F6-3774-6806-4AF478C48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2C8564-73DF-DACB-FD3E-4CEC72787B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CAA9D-A51F-66F9-3C4F-7B90587DCD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03197-4E43-2A4F-AE5B-7981F13780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5212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D43968-D214-447A-4173-16DAC2D7A5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F4696A-4898-1E44-CCFA-FB02CA7D2B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61F98E-1EC1-681C-395A-F94A3A109F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9BBF6-1041-5B49-AE05-C9F83A4F8D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8857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F859EA-D475-06E5-1D4B-31718ABA66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4E4F79-D014-D42A-BE95-CDBCCFF38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FFA2A6-2EB3-84DF-56D2-2B19738606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D4883-8520-284D-9888-379E5AD33A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926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D2E19C-623D-FA05-990B-0FA5421905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5ED0A6-81C8-2A2D-805A-C0B8462B8C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2C048B-5D08-3EB8-3D80-19CE6D562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DCDA3-42C4-E04C-9386-D9BBAF4128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27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96F938-F6D6-D34D-013F-C2429CDD9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8DC1D3-9672-3298-0104-4F0B44D5E7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AD964C-5896-DE78-6B8E-FE8636C7D7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4576E-0350-E94F-B974-8E2E408C13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3983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28DE37-3EC5-F1A0-A38F-DAF2B18273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6D1951-3345-5881-DF41-8B1782D626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5B2AE9-468A-95A5-A5B0-3B29A69B56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9959D-22F8-604E-A61C-6CE9BD393C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033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EA2FDAD-2465-D79A-2C8B-E74B4F3D56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52DB448-2838-AB07-45C7-E533E95CDB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ED9CED-01F0-1756-F0D1-1406B99ECD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A5BAC-C0E0-C244-B8B5-A10E6EE043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0618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1E747BC-76F1-BC01-75B7-8E9DEA9DD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7A172D-950C-CF58-361A-5E9C73F264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328D07-326A-CE99-BC26-87BD9A301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221EB-576F-BE4F-B7B0-5F1593DAA4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8188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7A00DA3-5000-1008-A032-34FBB09639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85AD6E-CB15-3CD4-C9CA-5A1ECCC850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1EF51C-2765-2464-D008-3D6BE3F6E0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C74A8-63BB-4B43-8A6F-B09114BF3CF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788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64DB4A-6B97-768E-1E2F-66B864C813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3B02E4-5EA7-E706-EBAB-AA8BEB2857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93C7FC-304D-3FC0-F9B0-EB4455A93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87B80-0018-6E4B-BE48-5EB488B7A5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327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D95877-CCD2-04AE-0293-5AB7C2554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D8AD00-010C-37CD-20FB-0F0F3C0424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CBDF30-2A72-1DF6-0169-EF7E5DFC0A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52C75-7217-DC41-BD50-572AD130ACB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12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FD8D12E-2CA4-F950-A99F-98B7125508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D7970B-1127-0528-5ABE-E905980D04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4CAA429-1BE8-D6B7-0B5D-01A0788F43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9CE4BE-DE1C-7A82-2190-07B8E65E66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DBAE172-1DD3-5C58-D73C-A53C1CFC544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EB088F7-BB28-7A47-822E-4D8DF663CD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235D60D8-D2F1-99AE-2E8A-72DD07B935C2}"/>
              </a:ext>
            </a:extLst>
          </p:cNvPr>
          <p:cNvSpPr>
            <a:spLocks noGrp="1" noChangeAspect="1" noChangeArrowheads="1"/>
          </p:cNvSpPr>
          <p:nvPr>
            <p:ph type="ctrTitle"/>
          </p:nvPr>
        </p:nvSpPr>
        <p:spPr>
          <a:xfrm>
            <a:off x="468313" y="1341438"/>
            <a:ext cx="8316912" cy="4319587"/>
          </a:xfrm>
          <a:noFill/>
        </p:spPr>
        <p:txBody>
          <a:bodyPr lIns="0" tIns="0" rIns="0" bIns="0" anchor="t"/>
          <a:lstStyle/>
          <a:p>
            <a:pPr algn="l" eaLnBrk="1" hangingPunct="1"/>
            <a:r>
              <a:rPr lang="cs-CZ" altLang="cs-CZ" sz="4000" b="1" dirty="0">
                <a:solidFill>
                  <a:srgbClr val="003C69"/>
                </a:solidFill>
              </a:rPr>
              <a:t>VEŘEJNÉ SETKÁNÍ S VEDENÍM MĚSTSKÉHO OBVODU</a:t>
            </a:r>
            <a:br>
              <a:rPr lang="cs-CZ" altLang="cs-CZ" sz="4000" b="1" dirty="0">
                <a:solidFill>
                  <a:srgbClr val="003C69"/>
                </a:solidFill>
              </a:rPr>
            </a:br>
            <a:br>
              <a:rPr lang="cs-CZ" altLang="cs-CZ" sz="4000" b="1" dirty="0">
                <a:solidFill>
                  <a:srgbClr val="003C69"/>
                </a:solidFill>
              </a:rPr>
            </a:br>
            <a:br>
              <a:rPr lang="cs-CZ" altLang="cs-CZ" sz="2000" b="1" dirty="0">
                <a:solidFill>
                  <a:srgbClr val="00ADD0"/>
                </a:solidFill>
              </a:rPr>
            </a:br>
            <a:r>
              <a:rPr lang="cs-CZ" altLang="cs-CZ" sz="2000" b="1" dirty="0">
                <a:solidFill>
                  <a:srgbClr val="00ADD0"/>
                </a:solidFill>
              </a:rPr>
              <a:t>Richard </a:t>
            </a:r>
            <a:r>
              <a:rPr lang="cs-CZ" altLang="cs-CZ" sz="2000" b="1" dirty="0" err="1">
                <a:solidFill>
                  <a:srgbClr val="00ADD0"/>
                </a:solidFill>
              </a:rPr>
              <a:t>Vereš</a:t>
            </a:r>
            <a:r>
              <a:rPr lang="cs-CZ" altLang="cs-CZ" sz="2000" b="1" dirty="0">
                <a:solidFill>
                  <a:srgbClr val="00ADD0"/>
                </a:solidFill>
              </a:rPr>
              <a:t>, starosta</a:t>
            </a:r>
            <a:br>
              <a:rPr lang="cs-CZ" altLang="cs-CZ" sz="2000" b="1" dirty="0">
                <a:solidFill>
                  <a:srgbClr val="00ADD0"/>
                </a:solidFill>
              </a:rPr>
            </a:br>
            <a:r>
              <a:rPr lang="cs-CZ" altLang="cs-CZ" sz="2000" b="1" dirty="0">
                <a:solidFill>
                  <a:srgbClr val="00ADD0"/>
                </a:solidFill>
              </a:rPr>
              <a:t>10. 11. 2025, Kulturní dům Heřmanice</a:t>
            </a:r>
          </a:p>
        </p:txBody>
      </p:sp>
      <p:sp>
        <p:nvSpPr>
          <p:cNvPr id="18434" name="Text Box 8">
            <a:extLst>
              <a:ext uri="{FF2B5EF4-FFF2-40B4-BE49-F238E27FC236}">
                <a16:creationId xmlns:a16="http://schemas.microsoft.com/office/drawing/2014/main" id="{BC776D14-258F-3455-AC8D-3B3C1B4E7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25425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Statutární město Ostrava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Městský obvod Slezská Ostrava</a:t>
            </a:r>
          </a:p>
        </p:txBody>
      </p:sp>
      <p:sp>
        <p:nvSpPr>
          <p:cNvPr id="18435" name="Text Box 9">
            <a:extLst>
              <a:ext uri="{FF2B5EF4-FFF2-40B4-BE49-F238E27FC236}">
                <a16:creationId xmlns:a16="http://schemas.microsoft.com/office/drawing/2014/main" id="{5A269FE5-B432-81B2-F1AB-9622A1B25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092825"/>
            <a:ext cx="406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ADD0"/>
                </a:solidFill>
              </a:rPr>
              <a:t>www.slezska.cz</a:t>
            </a:r>
          </a:p>
        </p:txBody>
      </p:sp>
      <p:pic>
        <p:nvPicPr>
          <p:cNvPr id="18436" name="Obrázek 7">
            <a:extLst>
              <a:ext uri="{FF2B5EF4-FFF2-40B4-BE49-F238E27FC236}">
                <a16:creationId xmlns:a16="http://schemas.microsoft.com/office/drawing/2014/main" id="{D5D940D8-EE93-6FC8-59A7-C4501C2F6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4">
            <a:extLst>
              <a:ext uri="{FF2B5EF4-FFF2-40B4-BE49-F238E27FC236}">
                <a16:creationId xmlns:a16="http://schemas.microsoft.com/office/drawing/2014/main" id="{1EA628A7-3ED6-4CB3-64AA-1B2BF2E3B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844800"/>
            <a:ext cx="2817813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>
            <a:extLst>
              <a:ext uri="{FF2B5EF4-FFF2-40B4-BE49-F238E27FC236}">
                <a16:creationId xmlns:a16="http://schemas.microsoft.com/office/drawing/2014/main" id="{BEDF2EED-D277-7227-309A-2C2BA337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2531" name="Obrázek 12">
            <a:extLst>
              <a:ext uri="{FF2B5EF4-FFF2-40B4-BE49-F238E27FC236}">
                <a16:creationId xmlns:a16="http://schemas.microsoft.com/office/drawing/2014/main" id="{B12AF807-6849-6FE4-FC74-F2FCC350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5E49CB7C-E18B-E81E-E285-FD42CC11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40" y="296652"/>
            <a:ext cx="8274431" cy="245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003C69"/>
                </a:solidFill>
              </a:rPr>
              <a:t>ULICE VRBICKÁ</a:t>
            </a: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br>
              <a:rPr lang="cs-CZ" altLang="cs-CZ" sz="2400" b="1" dirty="0">
                <a:solidFill>
                  <a:srgbClr val="00ADD0"/>
                </a:solidFill>
              </a:rPr>
            </a:br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ADD0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ADD0"/>
              </a:solidFill>
            </a:endParaRPr>
          </a:p>
        </p:txBody>
      </p:sp>
      <p:pic>
        <p:nvPicPr>
          <p:cNvPr id="3" name="Obrázek 2" descr="Obsah obrázku venku, obloha, strom, silnice&#10;&#10;Popis byl vytvořen automaticky">
            <a:extLst>
              <a:ext uri="{FF2B5EF4-FFF2-40B4-BE49-F238E27FC236}">
                <a16:creationId xmlns:a16="http://schemas.microsoft.com/office/drawing/2014/main" id="{58D82C90-376E-51BF-6EA3-0A9333A5D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" y="764704"/>
            <a:ext cx="6845751" cy="514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4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>
            <a:extLst>
              <a:ext uri="{FF2B5EF4-FFF2-40B4-BE49-F238E27FC236}">
                <a16:creationId xmlns:a16="http://schemas.microsoft.com/office/drawing/2014/main" id="{BEDF2EED-D277-7227-309A-2C2BA337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2531" name="Obrázek 12">
            <a:extLst>
              <a:ext uri="{FF2B5EF4-FFF2-40B4-BE49-F238E27FC236}">
                <a16:creationId xmlns:a16="http://schemas.microsoft.com/office/drawing/2014/main" id="{B12AF807-6849-6FE4-FC74-F2FCC350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5E49CB7C-E18B-E81E-E285-FD42CC11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40" y="296652"/>
            <a:ext cx="8274431" cy="55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cs-CZ" altLang="cs-CZ" sz="2400" b="1" dirty="0">
                <a:solidFill>
                  <a:srgbClr val="003C69"/>
                </a:solidFill>
              </a:rPr>
              <a:t>ULICE VRBICKÁ</a:t>
            </a: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r>
              <a:rPr lang="cs-CZ" altLang="cs-CZ" sz="2400" dirty="0">
                <a:solidFill>
                  <a:srgbClr val="003C69"/>
                </a:solidFill>
              </a:rPr>
              <a:t>celkem</a:t>
            </a:r>
            <a:r>
              <a:rPr lang="cs-CZ" altLang="cs-CZ" sz="2400" b="1" dirty="0">
                <a:solidFill>
                  <a:srgbClr val="003C69"/>
                </a:solidFill>
              </a:rPr>
              <a:t> 5 367</a:t>
            </a:r>
            <a:r>
              <a:rPr lang="cs-CZ" altLang="cs-CZ" sz="2400" dirty="0">
                <a:solidFill>
                  <a:srgbClr val="003C69"/>
                </a:solidFill>
              </a:rPr>
              <a:t> překročení rychlosti o více než 10 km/h</a:t>
            </a:r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r>
              <a:rPr lang="cs-CZ" altLang="cs-CZ" sz="2400" dirty="0">
                <a:solidFill>
                  <a:srgbClr val="00ADD0"/>
                </a:solidFill>
              </a:rPr>
              <a:t>maximální detekovaná rychlost </a:t>
            </a:r>
            <a:r>
              <a:rPr lang="cs-CZ" altLang="cs-CZ" sz="2400" b="1" dirty="0">
                <a:solidFill>
                  <a:srgbClr val="00ADD0"/>
                </a:solidFill>
              </a:rPr>
              <a:t>119 km/h</a:t>
            </a:r>
            <a:br>
              <a:rPr lang="cs-CZ" altLang="cs-CZ" sz="2400" b="1" dirty="0">
                <a:solidFill>
                  <a:srgbClr val="00ADD0"/>
                </a:solidFill>
              </a:rPr>
            </a:br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ADD0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ADD0"/>
              </a:solidFill>
            </a:endParaRPr>
          </a:p>
        </p:txBody>
      </p:sp>
      <p:pic>
        <p:nvPicPr>
          <p:cNvPr id="3" name="Obrázek 2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22A89ADA-E7E3-4429-9209-224631CDE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0" y="872716"/>
            <a:ext cx="8274430" cy="279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1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extLst>
              <a:ext uri="{FF2B5EF4-FFF2-40B4-BE49-F238E27FC236}">
                <a16:creationId xmlns:a16="http://schemas.microsoft.com/office/drawing/2014/main" id="{7B3BB74C-E439-60E1-8CDF-CFABEB6C5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274638"/>
            <a:ext cx="4860925" cy="56022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6600" b="1" dirty="0">
                <a:solidFill>
                  <a:srgbClr val="003C69"/>
                </a:solidFill>
                <a:latin typeface="+mj-lt"/>
                <a:ea typeface="+mj-ea"/>
                <a:cs typeface="+mj-cs"/>
              </a:rPr>
              <a:t>DISKUSE</a:t>
            </a:r>
          </a:p>
        </p:txBody>
      </p:sp>
      <p:sp>
        <p:nvSpPr>
          <p:cNvPr id="26626" name="Text Box 10">
            <a:extLst>
              <a:ext uri="{FF2B5EF4-FFF2-40B4-BE49-F238E27FC236}">
                <a16:creationId xmlns:a16="http://schemas.microsoft.com/office/drawing/2014/main" id="{0107C84B-7161-0937-9CC7-A38A6F2D5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6627" name="Obrázek 8">
            <a:extLst>
              <a:ext uri="{FF2B5EF4-FFF2-40B4-BE49-F238E27FC236}">
                <a16:creationId xmlns:a16="http://schemas.microsoft.com/office/drawing/2014/main" id="{215E231E-43EE-79E5-A2D6-3362D057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6086475"/>
            <a:ext cx="25352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Obrázek 4">
            <a:extLst>
              <a:ext uri="{FF2B5EF4-FFF2-40B4-BE49-F238E27FC236}">
                <a16:creationId xmlns:a16="http://schemas.microsoft.com/office/drawing/2014/main" id="{BF1D9D54-3D57-2AD1-6645-431785938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666875"/>
            <a:ext cx="2817812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>
            <a:extLst>
              <a:ext uri="{FF2B5EF4-FFF2-40B4-BE49-F238E27FC236}">
                <a16:creationId xmlns:a16="http://schemas.microsoft.com/office/drawing/2014/main" id="{BEDF2EED-D277-7227-309A-2C2BA337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2531" name="Obrázek 12">
            <a:extLst>
              <a:ext uri="{FF2B5EF4-FFF2-40B4-BE49-F238E27FC236}">
                <a16:creationId xmlns:a16="http://schemas.microsoft.com/office/drawing/2014/main" id="{B12AF807-6849-6FE4-FC74-F2FCC350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text, mapa, Písmo, diagram&#10;&#10;Popis byl vytvořen automaticky">
            <a:extLst>
              <a:ext uri="{FF2B5EF4-FFF2-40B4-BE49-F238E27FC236}">
                <a16:creationId xmlns:a16="http://schemas.microsoft.com/office/drawing/2014/main" id="{9D0F55D7-25DC-9ADC-0599-8441EBF56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0628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95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>
            <a:extLst>
              <a:ext uri="{FF2B5EF4-FFF2-40B4-BE49-F238E27FC236}">
                <a16:creationId xmlns:a16="http://schemas.microsoft.com/office/drawing/2014/main" id="{BEDF2EED-D277-7227-309A-2C2BA337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2531" name="Obrázek 12">
            <a:extLst>
              <a:ext uri="{FF2B5EF4-FFF2-40B4-BE49-F238E27FC236}">
                <a16:creationId xmlns:a16="http://schemas.microsoft.com/office/drawing/2014/main" id="{B12AF807-6849-6FE4-FC74-F2FCC350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8CC191A-0ED7-5A73-D3F1-F2B9BAE9D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0628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37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6">
            <a:extLst>
              <a:ext uri="{FF2B5EF4-FFF2-40B4-BE49-F238E27FC236}">
                <a16:creationId xmlns:a16="http://schemas.microsoft.com/office/drawing/2014/main" id="{FC96223C-F734-90D8-D941-EE36AE2DE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0903" y="1025860"/>
            <a:ext cx="7381577" cy="1143000"/>
          </a:xfrm>
          <a:noFill/>
        </p:spPr>
        <p:txBody>
          <a:bodyPr lIns="0" tIns="0" rIns="0" bIns="0"/>
          <a:lstStyle/>
          <a:p>
            <a:pPr eaLnBrk="1" hangingPunct="1"/>
            <a:r>
              <a:rPr lang="cs-CZ" altLang="cs-CZ" sz="3200" b="1" dirty="0">
                <a:solidFill>
                  <a:srgbClr val="00ADD0"/>
                </a:solidFill>
              </a:rPr>
              <a:t>AKTUÁLNĚ PROBÍHÁ/PLÁNUJE SE:</a:t>
            </a:r>
            <a:endParaRPr lang="cs-CZ" altLang="cs-CZ" sz="3200" dirty="0"/>
          </a:p>
        </p:txBody>
      </p:sp>
      <p:sp>
        <p:nvSpPr>
          <p:cNvPr id="22530" name="Text Box 10">
            <a:extLst>
              <a:ext uri="{FF2B5EF4-FFF2-40B4-BE49-F238E27FC236}">
                <a16:creationId xmlns:a16="http://schemas.microsoft.com/office/drawing/2014/main" id="{BEDF2EED-D277-7227-309A-2C2BA337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2531" name="Obrázek 12">
            <a:extLst>
              <a:ext uri="{FF2B5EF4-FFF2-40B4-BE49-F238E27FC236}">
                <a16:creationId xmlns:a16="http://schemas.microsoft.com/office/drawing/2014/main" id="{B12AF807-6849-6FE4-FC74-F2FCC350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752F598E-EBCB-853E-DE95-3D7A05F6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808" y="2384884"/>
            <a:ext cx="385127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00ADD0"/>
              </a:buClr>
              <a:buFontTx/>
              <a:buNone/>
              <a:defRPr/>
            </a:pPr>
            <a:endParaRPr lang="cs-CZ" altLang="cs-CZ" sz="2000" dirty="0">
              <a:solidFill>
                <a:srgbClr val="003C69"/>
              </a:solidFill>
            </a:endParaRPr>
          </a:p>
          <a:p>
            <a:pPr eaLnBrk="1" hangingPunct="1">
              <a:buClr>
                <a:srgbClr val="00ADD0"/>
              </a:buClr>
              <a:defRPr/>
            </a:pPr>
            <a:r>
              <a:rPr lang="cs-CZ" altLang="cs-CZ" sz="2000" b="1" dirty="0">
                <a:solidFill>
                  <a:srgbClr val="003C69"/>
                </a:solidFill>
              </a:rPr>
              <a:t>veřejné prostranství </a:t>
            </a:r>
            <a:br>
              <a:rPr lang="cs-CZ" altLang="cs-CZ" sz="2000" b="1" dirty="0">
                <a:solidFill>
                  <a:srgbClr val="003C69"/>
                </a:solidFill>
              </a:rPr>
            </a:br>
            <a:r>
              <a:rPr lang="cs-CZ" altLang="cs-CZ" sz="2000" b="1" dirty="0">
                <a:solidFill>
                  <a:srgbClr val="003C69"/>
                </a:solidFill>
              </a:rPr>
              <a:t>před Husovým sborem</a:t>
            </a:r>
          </a:p>
          <a:p>
            <a:pPr marL="0" indent="0" eaLnBrk="1" hangingPunct="1">
              <a:buClr>
                <a:srgbClr val="00ADD0"/>
              </a:buClr>
              <a:buNone/>
              <a:defRPr/>
            </a:pPr>
            <a:endParaRPr lang="cs-CZ" altLang="cs-CZ" sz="2000" dirty="0">
              <a:solidFill>
                <a:srgbClr val="003C69"/>
              </a:solidFill>
            </a:endParaRPr>
          </a:p>
          <a:p>
            <a:pPr eaLnBrk="1" hangingPunct="1">
              <a:buClr>
                <a:srgbClr val="00ADD0"/>
              </a:buClr>
              <a:defRPr/>
            </a:pPr>
            <a:r>
              <a:rPr lang="cs-CZ" altLang="cs-CZ" sz="2000" b="1" dirty="0">
                <a:solidFill>
                  <a:srgbClr val="003C69"/>
                </a:solidFill>
              </a:rPr>
              <a:t>kanalizace na Bučině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5B4089-CAA0-26CA-D9A1-3D81224CB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533" y="2385929"/>
            <a:ext cx="385127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00ADD0"/>
              </a:buClr>
              <a:buFontTx/>
              <a:buNone/>
              <a:defRPr/>
            </a:pPr>
            <a:endParaRPr lang="cs-CZ" altLang="cs-CZ" sz="2000" dirty="0">
              <a:solidFill>
                <a:srgbClr val="003C69"/>
              </a:solidFill>
            </a:endParaRPr>
          </a:p>
          <a:p>
            <a:pPr eaLnBrk="1" hangingPunct="1">
              <a:buClr>
                <a:srgbClr val="00ADD0"/>
              </a:buClr>
              <a:defRPr/>
            </a:pPr>
            <a:r>
              <a:rPr lang="cs-CZ" altLang="cs-CZ" sz="2000" b="1" dirty="0">
                <a:solidFill>
                  <a:srgbClr val="003C69"/>
                </a:solidFill>
              </a:rPr>
              <a:t>oprava chodníku </a:t>
            </a:r>
            <a:br>
              <a:rPr lang="cs-CZ" altLang="cs-CZ" sz="2000" b="1" dirty="0">
                <a:solidFill>
                  <a:srgbClr val="003C69"/>
                </a:solidFill>
              </a:rPr>
            </a:br>
            <a:r>
              <a:rPr lang="cs-CZ" altLang="cs-CZ" sz="2000" b="1" dirty="0">
                <a:solidFill>
                  <a:srgbClr val="003C69"/>
                </a:solidFill>
              </a:rPr>
              <a:t>na ul. Kubínova</a:t>
            </a:r>
          </a:p>
          <a:p>
            <a:pPr marL="0" indent="0" eaLnBrk="1" hangingPunct="1">
              <a:buClr>
                <a:srgbClr val="00ADD0"/>
              </a:buClr>
              <a:buNone/>
              <a:defRPr/>
            </a:pPr>
            <a:endParaRPr lang="cs-CZ" altLang="cs-CZ" sz="2000" dirty="0">
              <a:solidFill>
                <a:srgbClr val="003C69"/>
              </a:solidFill>
            </a:endParaRPr>
          </a:p>
          <a:p>
            <a:pPr eaLnBrk="1" hangingPunct="1">
              <a:buClr>
                <a:srgbClr val="00ADD0"/>
              </a:buClr>
              <a:defRPr/>
            </a:pPr>
            <a:r>
              <a:rPr lang="cs-CZ" altLang="cs-CZ" sz="2000" b="1" dirty="0">
                <a:solidFill>
                  <a:srgbClr val="003C69"/>
                </a:solidFill>
              </a:rPr>
              <a:t>rekonstrukce hasičské zbrojnice Heřmanice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B5D0865-4D1C-449D-D8D2-861BAA1A8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8" y="805399"/>
            <a:ext cx="1580007" cy="15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41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>
            <a:extLst>
              <a:ext uri="{FF2B5EF4-FFF2-40B4-BE49-F238E27FC236}">
                <a16:creationId xmlns:a16="http://schemas.microsoft.com/office/drawing/2014/main" id="{BEDF2EED-D277-7227-309A-2C2BA337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2531" name="Obrázek 12">
            <a:extLst>
              <a:ext uri="{FF2B5EF4-FFF2-40B4-BE49-F238E27FC236}">
                <a16:creationId xmlns:a16="http://schemas.microsoft.com/office/drawing/2014/main" id="{B12AF807-6849-6FE4-FC74-F2FCC350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5E49CB7C-E18B-E81E-E285-FD42CC11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11" y="1622907"/>
            <a:ext cx="5437360" cy="245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cs-CZ" altLang="cs-CZ" sz="2400" b="1" dirty="0">
                <a:solidFill>
                  <a:srgbClr val="00ADD0"/>
                </a:solidFill>
              </a:rPr>
              <a:t>PROVEDENÉ MĚŘENÍ RYCHLOSTI </a:t>
            </a:r>
            <a:br>
              <a:rPr lang="cs-CZ" altLang="cs-CZ" sz="2400" b="1" dirty="0">
                <a:solidFill>
                  <a:srgbClr val="00ADD0"/>
                </a:solidFill>
              </a:rPr>
            </a:br>
            <a:r>
              <a:rPr lang="cs-CZ" altLang="cs-CZ" sz="2400" b="1" dirty="0">
                <a:solidFill>
                  <a:srgbClr val="00ADD0"/>
                </a:solidFill>
              </a:rPr>
              <a:t>V HEŘMANICÍCH</a:t>
            </a:r>
            <a:br>
              <a:rPr lang="cs-CZ" altLang="cs-CZ" sz="2400" b="1" dirty="0">
                <a:solidFill>
                  <a:srgbClr val="00ADD0"/>
                </a:solidFill>
              </a:rPr>
            </a:br>
            <a:endParaRPr lang="cs-CZ" altLang="cs-CZ" sz="2400" b="1" dirty="0">
              <a:solidFill>
                <a:srgbClr val="003C69"/>
              </a:solidFill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003C69"/>
                </a:solidFill>
              </a:rPr>
              <a:t>měření probíhalo v březnu 2025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003C69"/>
                </a:solidFill>
              </a:rPr>
              <a:t>provedeno v Heřmanicích na dvou úsecích (ul. Fišerova, ul. Vrbická)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003C69"/>
                </a:solidFill>
              </a:rPr>
              <a:t>výsledky podkladem pro zřízení úsekového či okamžitého měření, </a:t>
            </a:r>
            <a:br>
              <a:rPr lang="cs-CZ" altLang="cs-CZ" sz="2400" dirty="0">
                <a:solidFill>
                  <a:srgbClr val="003C69"/>
                </a:solidFill>
              </a:rPr>
            </a:br>
            <a:r>
              <a:rPr lang="cs-CZ" altLang="cs-CZ" sz="2400" dirty="0">
                <a:solidFill>
                  <a:srgbClr val="003C69"/>
                </a:solidFill>
              </a:rPr>
              <a:t>pro jednání s Policií ČR</a:t>
            </a: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ADD0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ADD0"/>
              </a:solidFill>
            </a:endParaRPr>
          </a:p>
        </p:txBody>
      </p:sp>
      <p:pic>
        <p:nvPicPr>
          <p:cNvPr id="3" name="Obrázek 2" descr="Obsah obrázku Grafika, design, ilustrace&#10;&#10;Popis byl vytvořen automaticky">
            <a:extLst>
              <a:ext uri="{FF2B5EF4-FFF2-40B4-BE49-F238E27FC236}">
                <a16:creationId xmlns:a16="http://schemas.microsoft.com/office/drawing/2014/main" id="{7847028A-2582-EE48-44D3-54C53D780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80" y="2006842"/>
            <a:ext cx="2124236" cy="2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57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>
            <a:extLst>
              <a:ext uri="{FF2B5EF4-FFF2-40B4-BE49-F238E27FC236}">
                <a16:creationId xmlns:a16="http://schemas.microsoft.com/office/drawing/2014/main" id="{BEDF2EED-D277-7227-309A-2C2BA337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2531" name="Obrázek 12">
            <a:extLst>
              <a:ext uri="{FF2B5EF4-FFF2-40B4-BE49-F238E27FC236}">
                <a16:creationId xmlns:a16="http://schemas.microsoft.com/office/drawing/2014/main" id="{B12AF807-6849-6FE4-FC74-F2FCC350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5E49CB7C-E18B-E81E-E285-FD42CC11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40" y="296652"/>
            <a:ext cx="8274431" cy="245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003C69"/>
                </a:solidFill>
              </a:rPr>
              <a:t>ULICE FIŠEROVA</a:t>
            </a: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br>
              <a:rPr lang="cs-CZ" altLang="cs-CZ" sz="2400" b="1" dirty="0">
                <a:solidFill>
                  <a:srgbClr val="00ADD0"/>
                </a:solidFill>
              </a:rPr>
            </a:br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ADD0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ADD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791A029-DAD3-E2F1-2D63-8A81F7259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55" y="800708"/>
            <a:ext cx="7772400" cy="485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34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>
            <a:extLst>
              <a:ext uri="{FF2B5EF4-FFF2-40B4-BE49-F238E27FC236}">
                <a16:creationId xmlns:a16="http://schemas.microsoft.com/office/drawing/2014/main" id="{BEDF2EED-D277-7227-309A-2C2BA337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2531" name="Obrázek 12">
            <a:extLst>
              <a:ext uri="{FF2B5EF4-FFF2-40B4-BE49-F238E27FC236}">
                <a16:creationId xmlns:a16="http://schemas.microsoft.com/office/drawing/2014/main" id="{B12AF807-6849-6FE4-FC74-F2FCC350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5E49CB7C-E18B-E81E-E285-FD42CC11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40" y="296652"/>
            <a:ext cx="8274431" cy="245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003C69"/>
                </a:solidFill>
              </a:rPr>
              <a:t>ULICE FIŠEROVA</a:t>
            </a: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br>
              <a:rPr lang="cs-CZ" altLang="cs-CZ" sz="2400" b="1" dirty="0">
                <a:solidFill>
                  <a:srgbClr val="00ADD0"/>
                </a:solidFill>
              </a:rPr>
            </a:br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ADD0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ADD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DE4650-5447-2B04-18DC-200AA8C8F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575" y="764704"/>
            <a:ext cx="6844359" cy="514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84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>
            <a:extLst>
              <a:ext uri="{FF2B5EF4-FFF2-40B4-BE49-F238E27FC236}">
                <a16:creationId xmlns:a16="http://schemas.microsoft.com/office/drawing/2014/main" id="{BEDF2EED-D277-7227-309A-2C2BA337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2531" name="Obrázek 12">
            <a:extLst>
              <a:ext uri="{FF2B5EF4-FFF2-40B4-BE49-F238E27FC236}">
                <a16:creationId xmlns:a16="http://schemas.microsoft.com/office/drawing/2014/main" id="{B12AF807-6849-6FE4-FC74-F2FCC350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5E49CB7C-E18B-E81E-E285-FD42CC11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40" y="296652"/>
            <a:ext cx="8274431" cy="55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cs-CZ" altLang="cs-CZ" sz="2400" b="1" dirty="0">
                <a:solidFill>
                  <a:srgbClr val="003C69"/>
                </a:solidFill>
              </a:rPr>
              <a:t>ULICE FIŠEROVA</a:t>
            </a: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3C69"/>
              </a:solidFill>
            </a:endParaRPr>
          </a:p>
          <a:p>
            <a:pPr algn="l" eaLnBrk="1" hangingPunct="1"/>
            <a:r>
              <a:rPr lang="cs-CZ" altLang="cs-CZ" sz="2400" dirty="0">
                <a:solidFill>
                  <a:srgbClr val="003C69"/>
                </a:solidFill>
              </a:rPr>
              <a:t>celkem</a:t>
            </a:r>
            <a:r>
              <a:rPr lang="cs-CZ" altLang="cs-CZ" sz="2400" b="1" dirty="0">
                <a:solidFill>
                  <a:srgbClr val="003C69"/>
                </a:solidFill>
              </a:rPr>
              <a:t> 6 148</a:t>
            </a:r>
            <a:r>
              <a:rPr lang="cs-CZ" altLang="cs-CZ" sz="2400" dirty="0">
                <a:solidFill>
                  <a:srgbClr val="003C69"/>
                </a:solidFill>
              </a:rPr>
              <a:t> překročení rychlosti o více než 10 km/h</a:t>
            </a:r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r>
              <a:rPr lang="cs-CZ" altLang="cs-CZ" sz="2400" dirty="0">
                <a:solidFill>
                  <a:srgbClr val="00ADD0"/>
                </a:solidFill>
              </a:rPr>
              <a:t>maximální detekovaná rychlost </a:t>
            </a:r>
            <a:r>
              <a:rPr lang="cs-CZ" altLang="cs-CZ" sz="2400" b="1" dirty="0">
                <a:solidFill>
                  <a:srgbClr val="00ADD0"/>
                </a:solidFill>
              </a:rPr>
              <a:t>132 km/h</a:t>
            </a:r>
            <a:br>
              <a:rPr lang="cs-CZ" altLang="cs-CZ" sz="2400" b="1" dirty="0">
                <a:solidFill>
                  <a:srgbClr val="00ADD0"/>
                </a:solidFill>
              </a:rPr>
            </a:br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ADD0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ADD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CC0FCC-C99A-F360-5CF9-F03904E89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55" y="764704"/>
            <a:ext cx="8388600" cy="296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16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>
            <a:extLst>
              <a:ext uri="{FF2B5EF4-FFF2-40B4-BE49-F238E27FC236}">
                <a16:creationId xmlns:a16="http://schemas.microsoft.com/office/drawing/2014/main" id="{BEDF2EED-D277-7227-309A-2C2BA337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2531" name="Obrázek 12">
            <a:extLst>
              <a:ext uri="{FF2B5EF4-FFF2-40B4-BE49-F238E27FC236}">
                <a16:creationId xmlns:a16="http://schemas.microsoft.com/office/drawing/2014/main" id="{B12AF807-6849-6FE4-FC74-F2FCC350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5E49CB7C-E18B-E81E-E285-FD42CC11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40" y="296652"/>
            <a:ext cx="8274431" cy="245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003C69"/>
                </a:solidFill>
              </a:rPr>
              <a:t>ULICE VRBICKÁ</a:t>
            </a: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br>
              <a:rPr lang="cs-CZ" altLang="cs-CZ" sz="2400" b="1" dirty="0">
                <a:solidFill>
                  <a:srgbClr val="00ADD0"/>
                </a:solidFill>
              </a:rPr>
            </a:br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3C69"/>
              </a:solidFill>
            </a:endParaRPr>
          </a:p>
          <a:p>
            <a:pPr algn="l" eaLnBrk="1" hangingPunct="1"/>
            <a:endParaRPr lang="cs-CZ" altLang="cs-CZ" sz="2400" dirty="0">
              <a:solidFill>
                <a:srgbClr val="00ADD0"/>
              </a:solidFill>
            </a:endParaRPr>
          </a:p>
          <a:p>
            <a:pPr algn="l" eaLnBrk="1" hangingPunct="1"/>
            <a:endParaRPr lang="cs-CZ" altLang="cs-CZ" sz="2400" b="1" dirty="0">
              <a:solidFill>
                <a:srgbClr val="00ADD0"/>
              </a:solidFill>
            </a:endParaRPr>
          </a:p>
        </p:txBody>
      </p:sp>
      <p:pic>
        <p:nvPicPr>
          <p:cNvPr id="4" name="Obrázek 3" descr="Obsah obrázku mapa, snímek obrazovky, text, ve vzduchu&#10;&#10;Popis byl vytvořen automaticky">
            <a:extLst>
              <a:ext uri="{FF2B5EF4-FFF2-40B4-BE49-F238E27FC236}">
                <a16:creationId xmlns:a16="http://schemas.microsoft.com/office/drawing/2014/main" id="{2AC14282-85E6-AD96-E3A1-42BDF5D90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55" y="800708"/>
            <a:ext cx="7772400" cy="47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20942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10500</TotalTime>
  <Words>293</Words>
  <Application>Microsoft Macintosh PowerPoint</Application>
  <PresentationFormat>Předvádění na obrazovce (4:3)</PresentationFormat>
  <Paragraphs>86</Paragraphs>
  <Slides>12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4" baseType="lpstr">
      <vt:lpstr>Arial</vt:lpstr>
      <vt:lpstr>Výchozí návrh</vt:lpstr>
      <vt:lpstr>VEŘEJNÉ SETKÁNÍ S VEDENÍM MĚSTSKÉHO OBVODU   Richard Vereš, starosta 10. 11. 2025, Kulturní dům Heřmanice</vt:lpstr>
      <vt:lpstr>Prezentace aplikace PowerPoint</vt:lpstr>
      <vt:lpstr>Prezentace aplikace PowerPoint</vt:lpstr>
      <vt:lpstr>AKTUÁLNĚ PROBÍHÁ/PLÁNUJE SE: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procnerovaev</dc:creator>
  <cp:lastModifiedBy>Vereš Richard</cp:lastModifiedBy>
  <cp:revision>143</cp:revision>
  <dcterms:created xsi:type="dcterms:W3CDTF">2009-09-08T12:01:24Z</dcterms:created>
  <dcterms:modified xsi:type="dcterms:W3CDTF">2025-11-10T14:57:31Z</dcterms:modified>
</cp:coreProperties>
</file>