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8" r:id="rId3"/>
    <p:sldId id="385" r:id="rId4"/>
    <p:sldId id="367" r:id="rId5"/>
    <p:sldId id="364" r:id="rId6"/>
    <p:sldId id="379" r:id="rId7"/>
    <p:sldId id="381" r:id="rId8"/>
    <p:sldId id="382" r:id="rId9"/>
    <p:sldId id="383" r:id="rId10"/>
    <p:sldId id="384" r:id="rId11"/>
    <p:sldId id="373" r:id="rId12"/>
  </p:sldIdLst>
  <p:sldSz cx="9144000" cy="6858000" type="screen4x3"/>
  <p:notesSz cx="10063163" cy="68738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7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320" y="176"/>
      </p:cViewPr>
      <p:guideLst>
        <p:guide orient="horz" pos="3657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94B6243-02AE-88D1-EE73-EA05116217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DD95A6C-58D8-A2A6-F2F7-26162859FB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00713" y="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9D16A21-E20B-0C23-E865-5F304FFAA51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2780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0C12A20-2472-2D39-58FD-B5F2FADFAC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00713" y="652780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smtClean="0"/>
            </a:lvl1pPr>
          </a:lstStyle>
          <a:p>
            <a:pPr>
              <a:defRPr/>
            </a:pPr>
            <a:fld id="{6753834A-B0AA-D743-A1F1-87B803790A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0F08588-549E-5E4A-4404-370B6F51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297F2C9-1D22-6304-6FA1-5C0FE453AD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00713" y="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9E42482-A1D2-C81C-4188-ADFE0A2C7B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3113" y="515938"/>
            <a:ext cx="3436937" cy="257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F46ACD1-F6B3-1D61-2841-1CD7C22557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3265488"/>
            <a:ext cx="8050213" cy="3092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03E5CB7-D96B-720B-7836-2F931BFE78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2780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03972C3-0DB6-40E9-2C8A-B196327E0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0713" y="652780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smtClean="0"/>
            </a:lvl1pPr>
          </a:lstStyle>
          <a:p>
            <a:pPr>
              <a:defRPr/>
            </a:pPr>
            <a:fld id="{99BCBAA4-7D9C-D34B-983A-313C52C96F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4D4B99F-C03E-B3C5-0486-4035AA070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F1EA1-0AF1-B240-9BDA-009675E0E6C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631A7B3-B654-133C-E37B-195F1D797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78A0C9C-7BBC-001E-21FC-226EF99F6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0273C-38C2-39B4-1558-EBC8A327C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04B93D-5519-E665-7137-99FB921D1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476528-D7FA-F467-F025-5955A3922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63B5-7881-D948-B71D-CD3315AE34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721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458AB-D0D2-CA6A-607C-9352FE5BC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CDEA3E-2AA9-663E-1964-CB7D1D997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B0D5DF-E1D2-BF29-F96F-6F974872D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A944-329F-6B45-838E-C4C4A71F8C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909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B6860C-E186-0743-D361-6B681E96B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E2399-2E3E-858A-B866-BDBD65968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36B3DD-E59E-EA3B-68C1-B6D6A28D6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CAF09-5D6D-5142-AE5A-90BB5FEDC3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141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grafu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C03C9-1031-2A8A-9941-8A72CE842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E672E-C493-17B7-D24F-BF4130DA2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3263BB-C2F7-21C4-55D6-DF7EA4AEA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1BF0B-E140-E346-ABEB-402E7BBDF3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269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DBD6C-12E5-BBF0-A7FD-1B88835EF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F4C4E-0B16-AA60-6B3F-A386A6464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A6E2D7-BBA6-8696-61ED-7FC6D87B3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A108C-CC3D-FB48-A3B5-BDDFAEF3C3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968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E20D4F-F2C5-42AC-E981-7A40DAC75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F3E70A-8BB3-FF90-EA91-8F5AEE04E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83732A-82E6-1F98-67FF-D0339808E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D19A1-E783-6245-A03E-0191FEEA95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513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6CDA39-B8C1-5C0F-08BA-D848623E5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1EC66A-92ED-B300-7172-18DE50825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27BB46-3BEE-C50D-7087-F59FF1760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978E-744F-3C44-9A7F-53DF81250D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755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38C29B-9920-6EF1-C7A8-F2A846950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27E61-4A5C-B502-FF3B-6FEB131C1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8C4B1D-4EF3-5525-A589-DB94969D9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0382-480A-4C48-B23F-FF0BC30732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301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819B0-5C64-7828-E735-FABE5E9BA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AEC8-F45A-1B37-4797-B6B1F548C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8B694-B9EF-9103-C04E-BA559CB41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51741-F845-0D48-8DA1-003C622F33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841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34B814-AC97-27C3-025D-A42A8A23A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BCAC9D-EFE7-6BC8-8A19-1A857C753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ED76F6-4728-BE3F-3151-F868F1C6A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4DBC6-5563-0F42-B216-D0B3EC7D18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14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72D96D-F5E9-0F68-D9AA-9007B5EFB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1AECA-5EF3-0197-E57C-00F5A404F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93C9EE-4254-FA32-0BA9-FE49ADAB8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513C-14CC-3545-827B-BED1B7F36D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594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8EA459-79D0-85AA-A174-C6E8AA5B0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980CBF-FA23-1BE7-8A5E-DF33C9F43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3BA5F5-A418-7CA5-23AC-5A320FDE4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7AAA-E219-9F4C-B8A2-A23C6252A6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56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102D3-A045-23F7-9408-4F0C6C9FB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67337-0991-4880-ECA5-252D057EB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2416E-5D5F-5F30-9DDC-3EDF22A39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A604-D449-CE41-A716-A0A678FFC2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012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9E4BC-2D11-9311-D544-C052453D8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49E0B-B476-D008-856A-903DC095A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D0612-8A73-F4BE-C395-404840B87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2F06-8697-A749-82F7-6A3093710C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30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FA80BC-9AA8-3E78-5856-BB95EB093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8D1721-D29E-D418-E2B6-F12116BA0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AB4605-AC4C-4625-3B7B-DA403DCDFC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5D13D6-389E-EF17-3877-8559795FBE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9CE6D5-AC7F-7638-6767-67FFF4B2CA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B921A2A-4C9A-E041-9323-3CFFD0D504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EC072B5-67DA-6C14-AFCC-16C07691A850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>
          <a:xfrm>
            <a:off x="468313" y="1341438"/>
            <a:ext cx="8316912" cy="4319587"/>
          </a:xfrm>
          <a:noFill/>
        </p:spPr>
        <p:txBody>
          <a:bodyPr lIns="0" tIns="0" rIns="0" bIns="0" anchor="t"/>
          <a:lstStyle/>
          <a:p>
            <a:pPr algn="l" eaLnBrk="1" hangingPunct="1"/>
            <a:r>
              <a:rPr lang="cs-CZ" altLang="cs-CZ" sz="4000" b="1" dirty="0">
                <a:solidFill>
                  <a:srgbClr val="003C69"/>
                </a:solidFill>
              </a:rPr>
              <a:t>VEŘEJNÉ SETKÁNÍ S VEDENÍM MĚSTSKÉHO OBVODU</a:t>
            </a:r>
            <a:br>
              <a:rPr lang="cs-CZ" altLang="cs-CZ" sz="4000" b="1" dirty="0">
                <a:solidFill>
                  <a:srgbClr val="003C69"/>
                </a:solidFill>
              </a:rPr>
            </a:br>
            <a:br>
              <a:rPr lang="cs-CZ" altLang="cs-CZ" sz="4000" b="1" dirty="0">
                <a:solidFill>
                  <a:srgbClr val="003C69"/>
                </a:solidFill>
              </a:rPr>
            </a:br>
            <a:br>
              <a:rPr lang="cs-CZ" altLang="cs-CZ" sz="2000" b="1" dirty="0">
                <a:solidFill>
                  <a:srgbClr val="00ADD0"/>
                </a:solidFill>
              </a:rPr>
            </a:br>
            <a:r>
              <a:rPr lang="cs-CZ" altLang="cs-CZ" sz="2000" b="1" dirty="0">
                <a:solidFill>
                  <a:srgbClr val="00ADD0"/>
                </a:solidFill>
              </a:rPr>
              <a:t>Richard </a:t>
            </a:r>
            <a:r>
              <a:rPr lang="cs-CZ" altLang="cs-CZ" sz="2000" b="1" dirty="0" err="1">
                <a:solidFill>
                  <a:srgbClr val="00ADD0"/>
                </a:solidFill>
              </a:rPr>
              <a:t>Vereš</a:t>
            </a:r>
            <a:r>
              <a:rPr lang="cs-CZ" altLang="cs-CZ" sz="2000" b="1" dirty="0">
                <a:solidFill>
                  <a:srgbClr val="00ADD0"/>
                </a:solidFill>
              </a:rPr>
              <a:t>, starosta</a:t>
            </a:r>
            <a:br>
              <a:rPr lang="cs-CZ" altLang="cs-CZ" sz="2000" b="1" dirty="0">
                <a:solidFill>
                  <a:srgbClr val="00ADD0"/>
                </a:solidFill>
              </a:rPr>
            </a:br>
            <a:r>
              <a:rPr lang="cs-CZ" altLang="cs-CZ" sz="2000" b="1" dirty="0">
                <a:solidFill>
                  <a:srgbClr val="00ADD0"/>
                </a:solidFill>
              </a:rPr>
              <a:t>1. 12. 2025, Restaurace Sokolovna</a:t>
            </a:r>
          </a:p>
        </p:txBody>
      </p:sp>
      <p:sp>
        <p:nvSpPr>
          <p:cNvPr id="18434" name="Text Box 8">
            <a:extLst>
              <a:ext uri="{FF2B5EF4-FFF2-40B4-BE49-F238E27FC236}">
                <a16:creationId xmlns:a16="http://schemas.microsoft.com/office/drawing/2014/main" id="{304A8121-9E8F-807A-874E-447B169C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5425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Městský obvod Slezská Ostrava</a:t>
            </a:r>
          </a:p>
        </p:txBody>
      </p:sp>
      <p:sp>
        <p:nvSpPr>
          <p:cNvPr id="18435" name="Text Box 9">
            <a:extLst>
              <a:ext uri="{FF2B5EF4-FFF2-40B4-BE49-F238E27FC236}">
                <a16:creationId xmlns:a16="http://schemas.microsoft.com/office/drawing/2014/main" id="{7C48FC6F-F3BC-5AA0-8A33-4027C4C64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92825"/>
            <a:ext cx="406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ADD0"/>
                </a:solidFill>
              </a:rPr>
              <a:t>www.slezska.cz</a:t>
            </a:r>
          </a:p>
        </p:txBody>
      </p:sp>
      <p:pic>
        <p:nvPicPr>
          <p:cNvPr id="18436" name="Obrázek 7">
            <a:extLst>
              <a:ext uri="{FF2B5EF4-FFF2-40B4-BE49-F238E27FC236}">
                <a16:creationId xmlns:a16="http://schemas.microsoft.com/office/drawing/2014/main" id="{B6740EB7-67F6-9991-9C82-42EB7B77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4">
            <a:extLst>
              <a:ext uri="{FF2B5EF4-FFF2-40B4-BE49-F238E27FC236}">
                <a16:creationId xmlns:a16="http://schemas.microsoft.com/office/drawing/2014/main" id="{1636BB24-D5FE-3C0B-1863-C4429BB6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844800"/>
            <a:ext cx="281781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3C69"/>
                </a:solidFill>
              </a:rPr>
              <a:t>BOHUMÍNSKÁ UL., SMĚR VRATIMOV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3C69"/>
                </a:solidFill>
              </a:rPr>
              <a:t>celkem</a:t>
            </a:r>
            <a:r>
              <a:rPr lang="cs-CZ" altLang="cs-CZ" sz="2400" b="1" dirty="0">
                <a:solidFill>
                  <a:srgbClr val="003C69"/>
                </a:solidFill>
              </a:rPr>
              <a:t> 20 429 </a:t>
            </a:r>
            <a:r>
              <a:rPr lang="cs-CZ" altLang="cs-CZ" sz="2400" dirty="0">
                <a:solidFill>
                  <a:srgbClr val="003C69"/>
                </a:solidFill>
              </a:rPr>
              <a:t>překročení rychlosti o více než 10 km/h</a:t>
            </a: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ADD0"/>
                </a:solidFill>
              </a:rPr>
              <a:t>maximální detekovaná rychlost </a:t>
            </a:r>
            <a:r>
              <a:rPr lang="cs-CZ" altLang="cs-CZ" sz="2400" b="1" dirty="0">
                <a:solidFill>
                  <a:srgbClr val="00ADD0"/>
                </a:solidFill>
              </a:rPr>
              <a:t>131 km/h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860A72F7-5A66-4F52-6037-DD232523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8" y="1052736"/>
            <a:ext cx="847956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5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7B3BB74C-E439-60E1-8CDF-CFABEB6C5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74638"/>
            <a:ext cx="4860925" cy="56022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6600" b="1" dirty="0">
                <a:solidFill>
                  <a:srgbClr val="003C69"/>
                </a:solidFill>
                <a:latin typeface="+mj-lt"/>
                <a:ea typeface="+mj-ea"/>
                <a:cs typeface="+mj-cs"/>
              </a:rPr>
              <a:t>DISKUSE</a:t>
            </a:r>
          </a:p>
        </p:txBody>
      </p:sp>
      <p:sp>
        <p:nvSpPr>
          <p:cNvPr id="26626" name="Text Box 10">
            <a:extLst>
              <a:ext uri="{FF2B5EF4-FFF2-40B4-BE49-F238E27FC236}">
                <a16:creationId xmlns:a16="http://schemas.microsoft.com/office/drawing/2014/main" id="{0107C84B-7161-0937-9CC7-A38A6F2D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6627" name="Obrázek 8">
            <a:extLst>
              <a:ext uri="{FF2B5EF4-FFF2-40B4-BE49-F238E27FC236}">
                <a16:creationId xmlns:a16="http://schemas.microsoft.com/office/drawing/2014/main" id="{215E231E-43EE-79E5-A2D6-3362D057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6086475"/>
            <a:ext cx="2535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ázek 4">
            <a:extLst>
              <a:ext uri="{FF2B5EF4-FFF2-40B4-BE49-F238E27FC236}">
                <a16:creationId xmlns:a16="http://schemas.microsoft.com/office/drawing/2014/main" id="{BF1D9D54-3D57-2AD1-6645-43178593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66875"/>
            <a:ext cx="281781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Obsah obrázku text, mapa, diagram, Plán&#10;&#10;Popis byl vytvořen automaticky">
            <a:extLst>
              <a:ext uri="{FF2B5EF4-FFF2-40B4-BE49-F238E27FC236}">
                <a16:creationId xmlns:a16="http://schemas.microsoft.com/office/drawing/2014/main" id="{82DE37CA-AB3B-8014-616D-4827949C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76" y="0"/>
            <a:ext cx="6072047" cy="58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Obsah obrázku text, mapa, Plán, diagram&#10;&#10;Popis byl vytvořen automaticky">
            <a:extLst>
              <a:ext uri="{FF2B5EF4-FFF2-40B4-BE49-F238E27FC236}">
                <a16:creationId xmlns:a16="http://schemas.microsoft.com/office/drawing/2014/main" id="{8A90DBA0-3908-C70A-3FCE-45A9CAE63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65" y="0"/>
            <a:ext cx="6786669" cy="59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6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>
            <a:extLst>
              <a:ext uri="{FF2B5EF4-FFF2-40B4-BE49-F238E27FC236}">
                <a16:creationId xmlns:a16="http://schemas.microsoft.com/office/drawing/2014/main" id="{FC96223C-F734-90D8-D941-EE36AE2D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9289" y="1304764"/>
            <a:ext cx="7986399" cy="1451189"/>
          </a:xfrm>
          <a:noFill/>
        </p:spPr>
        <p:txBody>
          <a:bodyPr lIns="0" tIns="0" rIns="0" bIns="0"/>
          <a:lstStyle/>
          <a:p>
            <a:pPr algn="l" eaLnBrk="1" hangingPunct="1"/>
            <a:r>
              <a:rPr lang="cs-CZ" altLang="cs-CZ" sz="2400" b="1" dirty="0">
                <a:solidFill>
                  <a:srgbClr val="00ADD0"/>
                </a:solidFill>
              </a:rPr>
              <a:t>2026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r>
              <a:rPr lang="cs-CZ" altLang="cs-CZ" sz="1800" dirty="0">
                <a:solidFill>
                  <a:srgbClr val="003C69"/>
                </a:solidFill>
              </a:rPr>
              <a:t>Frýdecká</a:t>
            </a:r>
            <a:endParaRPr lang="cs-CZ" altLang="cs-CZ" sz="2400" dirty="0">
              <a:solidFill>
                <a:srgbClr val="003C69"/>
              </a:solidFill>
            </a:endParaRPr>
          </a:p>
        </p:txBody>
      </p:sp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90B038A1-05E3-EB36-5F5C-6266F29BF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87" y="2578006"/>
            <a:ext cx="7986399" cy="14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ADD0"/>
                </a:solidFill>
              </a:rPr>
              <a:t>2027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r>
              <a:rPr lang="cs-CZ" altLang="cs-CZ" sz="1800" dirty="0">
                <a:solidFill>
                  <a:srgbClr val="003C69"/>
                </a:solidFill>
              </a:rPr>
              <a:t>Frýdecká, Pinkavova, Strojní, Na Lachu, Dřevařská, Na Července, Bednářská, Rozumova, Serafinova</a:t>
            </a:r>
            <a:endParaRPr lang="cs-CZ" altLang="cs-CZ" sz="2400" dirty="0">
              <a:solidFill>
                <a:srgbClr val="003C69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B75C6B-B203-0EFC-D387-90DDB58AA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87" y="449796"/>
            <a:ext cx="80959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800" b="1" dirty="0">
                <a:solidFill>
                  <a:srgbClr val="013B6F"/>
                </a:solidFill>
              </a:rPr>
              <a:t>HARMONOGRAM VÝSTAVBY KANALIZACE</a:t>
            </a:r>
            <a:endParaRPr lang="cs-CZ" altLang="cs-CZ" sz="2800" dirty="0">
              <a:solidFill>
                <a:srgbClr val="013B6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E9F6C6-F700-0B32-1DD1-6C4D7653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88" y="3932931"/>
            <a:ext cx="7986399" cy="14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ADD0"/>
                </a:solidFill>
              </a:rPr>
              <a:t>2028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r>
              <a:rPr lang="cs-CZ" altLang="cs-CZ" sz="1800" dirty="0">
                <a:solidFill>
                  <a:srgbClr val="003C69"/>
                </a:solidFill>
              </a:rPr>
              <a:t>Frýdecká, Serafinova, Javorová, U Sýpky, Jeseniova, Přibylova, Jungbauerova, Bártova, Ostravického, Zdobná</a:t>
            </a:r>
            <a:endParaRPr lang="cs-CZ" altLang="cs-CZ" sz="2400" dirty="0">
              <a:solidFill>
                <a:srgbClr val="003C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6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11" y="1622907"/>
            <a:ext cx="5437360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ADD0"/>
                </a:solidFill>
              </a:rPr>
              <a:t>PROVEDENÉ MĚŘENÍ RYCHLOSTI 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r>
              <a:rPr lang="cs-CZ" altLang="cs-CZ" sz="2400" b="1" dirty="0">
                <a:solidFill>
                  <a:srgbClr val="00ADD0"/>
                </a:solidFill>
              </a:rPr>
              <a:t>NA UL. FRÝDECKÁ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měření probíhalo na jaře 2025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provedeno na ul. Frýdecká v úseku mezi ul. Na Července a Přibylova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výsledky podkladem pro zřízení úsekového či okamžitého měření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Grafika, design, ilustrace&#10;&#10;Popis byl vytvořen automaticky">
            <a:extLst>
              <a:ext uri="{FF2B5EF4-FFF2-40B4-BE49-F238E27FC236}">
                <a16:creationId xmlns:a16="http://schemas.microsoft.com/office/drawing/2014/main" id="{7847028A-2582-EE48-44D3-54C53D780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0" y="2006842"/>
            <a:ext cx="2124236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5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snímek obrazovky, venku, ve vzduchu&#10;&#10;Popis byl vytvořen automaticky">
            <a:extLst>
              <a:ext uri="{FF2B5EF4-FFF2-40B4-BE49-F238E27FC236}">
                <a16:creationId xmlns:a16="http://schemas.microsoft.com/office/drawing/2014/main" id="{B9459A0D-4976-277D-EBEE-B3EFFCB1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05" y="617500"/>
            <a:ext cx="7150100" cy="5511800"/>
          </a:xfrm>
          <a:prstGeom prst="rect">
            <a:avLst/>
          </a:prstGeom>
        </p:spPr>
      </p:pic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FRÝDECKÁ UL.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3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FRÝDECKÁ UL., SMĚR KUNČIČKY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venku, obloha, vozidlo, Pozemní vozidlo&#10;&#10;Popis byl vytvořen automaticky">
            <a:extLst>
              <a:ext uri="{FF2B5EF4-FFF2-40B4-BE49-F238E27FC236}">
                <a16:creationId xmlns:a16="http://schemas.microsoft.com/office/drawing/2014/main" id="{FC9FC413-87E5-88FB-2568-FF136C4F5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8"/>
          <a:stretch/>
        </p:blipFill>
        <p:spPr>
          <a:xfrm>
            <a:off x="765935" y="800708"/>
            <a:ext cx="760563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8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3C69"/>
                </a:solidFill>
              </a:rPr>
              <a:t>BOHUMÍNSKÁ UL., SMĚR KUNČIČKY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3C69"/>
                </a:solidFill>
              </a:rPr>
              <a:t>celkem</a:t>
            </a:r>
            <a:r>
              <a:rPr lang="cs-CZ" altLang="cs-CZ" sz="2400" b="1" dirty="0">
                <a:solidFill>
                  <a:srgbClr val="003C69"/>
                </a:solidFill>
              </a:rPr>
              <a:t> 25 614 </a:t>
            </a:r>
            <a:r>
              <a:rPr lang="cs-CZ" altLang="cs-CZ" sz="2400" dirty="0">
                <a:solidFill>
                  <a:srgbClr val="003C69"/>
                </a:solidFill>
              </a:rPr>
              <a:t>překročení rychlosti o více než 10 km/h</a:t>
            </a: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ADD0"/>
                </a:solidFill>
              </a:rPr>
              <a:t>maximální detekovaná rychlost </a:t>
            </a:r>
            <a:r>
              <a:rPr lang="cs-CZ" altLang="cs-CZ" sz="2400" b="1" dirty="0">
                <a:solidFill>
                  <a:srgbClr val="00ADD0"/>
                </a:solidFill>
              </a:rPr>
              <a:t>157 km/h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E2AD2862-2179-5EF3-3696-C9BE4D7A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03" y="1052736"/>
            <a:ext cx="84919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FRÝDECKÁ UL., SMĚR VRATIMOV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venku, obloha, text, cedule&#10;&#10;Popis byl vytvořen automaticky">
            <a:extLst>
              <a:ext uri="{FF2B5EF4-FFF2-40B4-BE49-F238E27FC236}">
                <a16:creationId xmlns:a16="http://schemas.microsoft.com/office/drawing/2014/main" id="{0EEEBFFB-8F0D-DDB8-B469-0368A60EA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1" y="692696"/>
            <a:ext cx="773482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611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10141</TotalTime>
  <Words>307</Words>
  <Application>Microsoft Macintosh PowerPoint</Application>
  <PresentationFormat>Předvádění na obrazovce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Arial</vt:lpstr>
      <vt:lpstr>Výchozí návrh</vt:lpstr>
      <vt:lpstr>VEŘEJNÉ SETKÁNÍ S VEDENÍM MĚSTSKÉHO OBVODU   Richard Vereš, starosta 1. 12. 2025, Restaurace Sokolovna</vt:lpstr>
      <vt:lpstr>Prezentace aplikace PowerPoint</vt:lpstr>
      <vt:lpstr>Prezentace aplikace PowerPoint</vt:lpstr>
      <vt:lpstr>2026 Frýdecká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procnerovaev</dc:creator>
  <cp:lastModifiedBy>Vereš Richard</cp:lastModifiedBy>
  <cp:revision>130</cp:revision>
  <dcterms:created xsi:type="dcterms:W3CDTF">2009-09-08T12:01:24Z</dcterms:created>
  <dcterms:modified xsi:type="dcterms:W3CDTF">2025-12-01T16:13:13Z</dcterms:modified>
</cp:coreProperties>
</file>