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9" r:id="rId2"/>
    <p:sldId id="367" r:id="rId3"/>
    <p:sldId id="364" r:id="rId4"/>
    <p:sldId id="379" r:id="rId5"/>
    <p:sldId id="381" r:id="rId6"/>
    <p:sldId id="380" r:id="rId7"/>
    <p:sldId id="385" r:id="rId8"/>
    <p:sldId id="386" r:id="rId9"/>
    <p:sldId id="382" r:id="rId10"/>
    <p:sldId id="383" r:id="rId11"/>
    <p:sldId id="384" r:id="rId12"/>
    <p:sldId id="362" r:id="rId13"/>
    <p:sldId id="365" r:id="rId14"/>
  </p:sldIdLst>
  <p:sldSz cx="9144000" cy="6858000" type="screen4x3"/>
  <p:notesSz cx="10063163" cy="68738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2480" y="176"/>
      </p:cViewPr>
      <p:guideLst>
        <p:guide orient="horz" pos="365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ED2CA2-6A30-D912-9BDD-DC8926E28F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0CDCEFB-8196-2B41-4AF9-91F24FF88E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00713" y="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F260C16-51F8-DA9E-A4D5-9BA87A5047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2780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C5DD42-37F0-4785-0170-EF54821F2A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00713" y="652780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80D920A9-9A11-174E-B4EA-00E37A8BB8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4E61D4-2603-A2FE-5220-36CE7578A4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5B8A9F-5F1A-CC43-27EF-200ABF1B83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00713" y="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4840444-A86B-1B61-3A4A-13E6E2996BE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313113" y="515938"/>
            <a:ext cx="3436937" cy="257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C074CA6-9C87-392F-A172-F029193A89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3265488"/>
            <a:ext cx="8050213" cy="3092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863E0A6-6D00-3710-8644-BC6E542184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780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AD48BEB1-9FC1-8D18-A563-6B0C6D864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0713" y="652780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F5E538BE-DC8F-6C41-9356-AD22001C12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3C7BFFCD-EADA-EC89-8483-BD710F8AB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E8BF48-118B-7E4F-9E16-F1A37CC12770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8AD0BDB-579A-F1CC-6407-1BE59273F0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96449F-63AA-92EF-3A69-76EC19EAE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71FBD-330B-AC98-CA60-BBD4AB6C0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E57A3-DDA9-244B-1A4E-7CE5184A7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B60906-A713-972A-EB06-11741A16B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88DD-7367-5F40-82A2-9F634350A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55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3C638-B121-116D-7488-D9913C05D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4F30A-C259-5E30-AC2B-0651D83D4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CD6C7D-4B90-078A-5544-05620C40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70EB-33A7-884D-915C-D0C9753C27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086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FB7878-CADB-1990-B9A9-68EB90FF4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212D8B-9E12-E8DC-EB8D-25CB6BBDD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543FFC-BF7F-AE7E-4BFC-3819DCC1A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60A3-7D9E-1F4C-84B1-F48CFA67C3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07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grafu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95229-7661-FC9D-1EA6-DA2B28E8A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5E0DD-BF6D-8184-DC3D-E2A703EEC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80EF7-5675-004C-4D08-7217C8F27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4280-8812-9D4A-89B0-1D59DC3224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071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1A2A6-FBC7-5B87-8C46-B8552AC2E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1A9DC-6D5D-2EAE-D522-59EAEB1BB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4F67E-C800-AF4A-7B43-4DD493247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F72C-8034-9F4A-9F6C-E96C7BD512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19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22B81E-1FF9-9D66-61CA-AD3C7C81C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BA67F9-A0CB-F8D6-D182-89E78B569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612B8-2F1A-212F-11F4-20D0D1517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058F-ED90-364A-9E9C-A508C53E2F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77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AB095F-10F7-E3A7-68BE-239965BBF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B97BB6-8D73-E5FB-7C38-4BEAC140B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DB17A-ED62-9969-A603-63D7D36B5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FCD2B-EAE7-0B45-9518-BBD4CCE871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190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435CC-510C-FD89-87BE-54C68E649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AB2FA-2C5F-2D6D-DF85-3621E10CE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A0883-5BAE-97E0-846F-6236C2629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0534-7656-524B-AEBA-40CDFCCFC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259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C014D-26F7-55BD-2A1D-F04198A64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06959-0528-F884-FBFC-F52511445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133F9-CE90-CA29-A145-05E966CDE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C3AD-A7BA-EC4F-BCCA-E5435451B8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88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22CEE5-E238-B992-C60C-0F298275C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05C35F-4521-A00B-9BF7-34E9DDBF1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137713-7A8B-26B3-C9FE-5C37CD9AA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C25D-4F6D-A247-B490-EC3510B2E9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281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709F6-4D05-31D6-433C-D4264E85F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0147DC-FBF1-1423-DC8D-55EE5AF0A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4BC132-C150-61EE-531A-F7E7C2C02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AD49-716A-154A-9864-8A78794560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42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6C7EBC-0B31-1B1C-E4A8-5C315367F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B90546-C075-6650-0C42-7DE75D97E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E978B-7AFC-D764-DA4F-833583242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39FE-5D25-B54C-89AE-BD1C84B12F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001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73A85-C8DF-7D07-7C41-462B340E0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3C824-35A1-628D-4961-7AF20BB9C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7CC92-BBD7-4637-4F98-9A20B02C2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F7137-8310-C247-8D7D-C918875EA1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870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7715A-78A6-C4DE-2F78-3C612CDE7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1B454-3C08-B9EF-F411-AEC73901C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2DCD4-3636-E54E-739B-6501A5634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A825-463F-A94A-9EEB-DEFD0FF636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29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CFA24F-336B-1E43-0BB9-C6ECEFC4F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4B7CFD-D75F-7BD6-4A7F-69E0B5A4C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502D41-4CAA-BD86-AC12-94CA578709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FEE55-FA05-5BF0-A01C-E112C1CD1E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F7A3C5-3553-DA05-8CDF-793BA23254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0F81B1B-99C1-1F4C-86D5-E561AB874F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4CF4749-9863-836C-CBE8-8348168DC1A0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1341438"/>
            <a:ext cx="8316912" cy="4319587"/>
          </a:xfrm>
          <a:noFill/>
        </p:spPr>
        <p:txBody>
          <a:bodyPr lIns="0" tIns="0" rIns="0" bIns="0" anchor="t"/>
          <a:lstStyle/>
          <a:p>
            <a:pPr algn="l" eaLnBrk="1" hangingPunct="1"/>
            <a:r>
              <a:rPr lang="cs-CZ" altLang="cs-CZ" sz="4000" b="1" dirty="0">
                <a:solidFill>
                  <a:srgbClr val="003C69"/>
                </a:solidFill>
              </a:rPr>
              <a:t>VEŘEJNÉ SETKÁNÍ S VEDENÍM MĚSTSKÉHO OBVODU</a:t>
            </a: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Richard </a:t>
            </a:r>
            <a:r>
              <a:rPr lang="cs-CZ" altLang="cs-CZ" sz="2000" b="1" dirty="0" err="1">
                <a:solidFill>
                  <a:srgbClr val="00ADD0"/>
                </a:solidFill>
              </a:rPr>
              <a:t>Vereš</a:t>
            </a:r>
            <a:r>
              <a:rPr lang="cs-CZ" altLang="cs-CZ" sz="2000" b="1" dirty="0">
                <a:solidFill>
                  <a:srgbClr val="00ADD0"/>
                </a:solidFill>
              </a:rPr>
              <a:t>, starosta</a:t>
            </a: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24. 11. 2025, Kulturní dům </a:t>
            </a:r>
            <a:r>
              <a:rPr lang="cs-CZ" altLang="cs-CZ" sz="2000" b="1" dirty="0" err="1">
                <a:solidFill>
                  <a:srgbClr val="00ADD0"/>
                </a:solidFill>
              </a:rPr>
              <a:t>Muglinov</a:t>
            </a: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18434" name="Text Box 8">
            <a:extLst>
              <a:ext uri="{FF2B5EF4-FFF2-40B4-BE49-F238E27FC236}">
                <a16:creationId xmlns:a16="http://schemas.microsoft.com/office/drawing/2014/main" id="{51E9A486-E24E-EA54-CEAD-6A375E0D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Městský obvod Slezská Ostrava</a:t>
            </a:r>
          </a:p>
        </p:txBody>
      </p:sp>
      <p:sp>
        <p:nvSpPr>
          <p:cNvPr id="18435" name="Text Box 9">
            <a:extLst>
              <a:ext uri="{FF2B5EF4-FFF2-40B4-BE49-F238E27FC236}">
                <a16:creationId xmlns:a16="http://schemas.microsoft.com/office/drawing/2014/main" id="{C044202C-4653-DA61-74C2-4BFBF229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92825"/>
            <a:ext cx="406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ADD0"/>
                </a:solidFill>
              </a:rPr>
              <a:t>www.slezska.cz</a:t>
            </a:r>
          </a:p>
        </p:txBody>
      </p:sp>
      <p:pic>
        <p:nvPicPr>
          <p:cNvPr id="18436" name="Obrázek 7">
            <a:extLst>
              <a:ext uri="{FF2B5EF4-FFF2-40B4-BE49-F238E27FC236}">
                <a16:creationId xmlns:a16="http://schemas.microsoft.com/office/drawing/2014/main" id="{813210E9-F6E0-D2C9-D68E-95CDFBA6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2">
            <a:extLst>
              <a:ext uri="{FF2B5EF4-FFF2-40B4-BE49-F238E27FC236}">
                <a16:creationId xmlns:a16="http://schemas.microsoft.com/office/drawing/2014/main" id="{D7B7BF35-C28B-276C-01C8-1A15B61C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784475"/>
            <a:ext cx="27447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HLADNOVSKÁ UL.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venku, obloha, vozidlo, Pozemní vozidlo&#10;&#10;Popis byl vytvořen automaticky">
            <a:extLst>
              <a:ext uri="{FF2B5EF4-FFF2-40B4-BE49-F238E27FC236}">
                <a16:creationId xmlns:a16="http://schemas.microsoft.com/office/drawing/2014/main" id="{BD6F8E0A-355C-8DE8-945D-795DC78CD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93" y="692696"/>
            <a:ext cx="6895524" cy="51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HLADNOVSKÁ UL.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6 991</a:t>
            </a:r>
            <a:r>
              <a:rPr lang="cs-CZ" altLang="cs-CZ" sz="2400" dirty="0">
                <a:solidFill>
                  <a:srgbClr val="003C69"/>
                </a:solidFill>
              </a:rPr>
              <a:t> 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140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BB0C0BC8-8E26-7334-CD8C-4398CD1D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016732"/>
            <a:ext cx="8789782" cy="31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Obrázek 2">
            <a:extLst>
              <a:ext uri="{FF2B5EF4-FFF2-40B4-BE49-F238E27FC236}">
                <a16:creationId xmlns:a16="http://schemas.microsoft.com/office/drawing/2014/main" id="{5A39DBBC-7799-9C4B-A506-DB1A9C2E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48" y="2457450"/>
            <a:ext cx="3249612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6">
            <a:extLst>
              <a:ext uri="{FF2B5EF4-FFF2-40B4-BE49-F238E27FC236}">
                <a16:creationId xmlns:a16="http://schemas.microsoft.com/office/drawing/2014/main" id="{E860C6AC-15B1-29FB-6EA4-9DA427315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16632"/>
            <a:ext cx="8426450" cy="1143000"/>
          </a:xfrm>
          <a:noFill/>
        </p:spPr>
        <p:txBody>
          <a:bodyPr lIns="0" tIns="0" rIns="0" bIns="0"/>
          <a:lstStyle/>
          <a:p>
            <a:pPr algn="l" eaLnBrk="1" hangingPunct="1"/>
            <a:r>
              <a:rPr lang="cs-CZ" altLang="cs-CZ" sz="4000" b="1" dirty="0">
                <a:solidFill>
                  <a:srgbClr val="00ADD0"/>
                </a:solidFill>
              </a:rPr>
              <a:t>Investiční akce</a:t>
            </a:r>
            <a:endParaRPr lang="cs-CZ" altLang="cs-CZ" sz="4000" dirty="0"/>
          </a:p>
        </p:txBody>
      </p:sp>
      <p:sp>
        <p:nvSpPr>
          <p:cNvPr id="23554" name="Text Box 10">
            <a:extLst>
              <a:ext uri="{FF2B5EF4-FFF2-40B4-BE49-F238E27FC236}">
                <a16:creationId xmlns:a16="http://schemas.microsoft.com/office/drawing/2014/main" id="{D24102A3-D76D-C0B5-F537-4E592ECB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3555" name="Obrázek 12">
            <a:extLst>
              <a:ext uri="{FF2B5EF4-FFF2-40B4-BE49-F238E27FC236}">
                <a16:creationId xmlns:a16="http://schemas.microsoft.com/office/drawing/2014/main" id="{AB2AE576-7338-14BC-BAF0-23AE1302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09B866-D8C6-25AE-85C9-01C20D61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52736"/>
            <a:ext cx="7737475" cy="23764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2000" b="1" dirty="0">
                <a:solidFill>
                  <a:srgbClr val="00ADD0"/>
                </a:solidFill>
              </a:rPr>
              <a:t>Zrealizováno od posledního setkání: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Modernizace odborných učeben ZŠ Pěší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Regenerace sídliště </a:t>
            </a:r>
            <a:r>
              <a:rPr lang="cs-CZ" altLang="cs-CZ" sz="2000" dirty="0" err="1">
                <a:solidFill>
                  <a:srgbClr val="003C69"/>
                </a:solidFill>
              </a:rPr>
              <a:t>Muglinov</a:t>
            </a:r>
            <a:r>
              <a:rPr lang="cs-CZ" altLang="cs-CZ" sz="2000" dirty="0">
                <a:solidFill>
                  <a:srgbClr val="003C69"/>
                </a:solidFill>
              </a:rPr>
              <a:t> – X. etapa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Park Hladnovská</a:t>
            </a:r>
          </a:p>
          <a:p>
            <a:pPr eaLnBrk="1" hangingPunct="1">
              <a:buFontTx/>
              <a:buNone/>
              <a:defRPr/>
            </a:pPr>
            <a:endParaRPr lang="cs-CZ" altLang="cs-CZ" sz="1400" b="1" dirty="0">
              <a:solidFill>
                <a:srgbClr val="00ADD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2000" b="1" dirty="0">
                <a:solidFill>
                  <a:srgbClr val="00ADD0"/>
                </a:solidFill>
              </a:rPr>
              <a:t>Aktuálně v realizaci: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Multifunkční dům </a:t>
            </a:r>
            <a:r>
              <a:rPr lang="cs-CZ" altLang="cs-CZ" sz="2000" dirty="0" err="1">
                <a:solidFill>
                  <a:srgbClr val="003C69"/>
                </a:solidFill>
              </a:rPr>
              <a:t>Muglinov</a:t>
            </a:r>
            <a:endParaRPr lang="cs-CZ" altLang="cs-CZ" sz="2000" dirty="0">
              <a:solidFill>
                <a:srgbClr val="003C69"/>
              </a:solidFill>
            </a:endParaRP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Učebny praktických předmětů ZŠ Pěší</a:t>
            </a:r>
          </a:p>
          <a:p>
            <a:pPr marL="0" indent="0" eaLnBrk="1" hangingPunct="1">
              <a:buClr>
                <a:srgbClr val="00ADD0"/>
              </a:buClr>
              <a:buFontTx/>
              <a:buNone/>
              <a:defRPr/>
            </a:pPr>
            <a:endParaRPr lang="cs-CZ" altLang="cs-CZ" sz="1400" dirty="0">
              <a:solidFill>
                <a:srgbClr val="003C6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2000" b="1" dirty="0">
                <a:solidFill>
                  <a:srgbClr val="00ADD0"/>
                </a:solidFill>
              </a:rPr>
              <a:t>Připravujeme: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Tréninkový areál pro dobrovolné hasiče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Regenerace sídliště </a:t>
            </a:r>
            <a:r>
              <a:rPr lang="cs-CZ" altLang="cs-CZ" sz="2000" dirty="0" err="1">
                <a:solidFill>
                  <a:srgbClr val="003C69"/>
                </a:solidFill>
              </a:rPr>
              <a:t>Muglinov</a:t>
            </a:r>
            <a:r>
              <a:rPr lang="cs-CZ" altLang="cs-CZ" sz="2000" dirty="0">
                <a:solidFill>
                  <a:srgbClr val="003C69"/>
                </a:solidFill>
              </a:rPr>
              <a:t> </a:t>
            </a:r>
            <a:br>
              <a:rPr lang="cs-CZ" altLang="cs-CZ" sz="2000" dirty="0">
                <a:solidFill>
                  <a:srgbClr val="003C69"/>
                </a:solidFill>
              </a:rPr>
            </a:br>
            <a:r>
              <a:rPr lang="cs-CZ" altLang="cs-CZ" sz="2000" dirty="0">
                <a:solidFill>
                  <a:srgbClr val="003C69"/>
                </a:solidFill>
              </a:rPr>
              <a:t>– XI. etapa (ul. U Kapličky, Švédská)</a:t>
            </a:r>
          </a:p>
          <a:p>
            <a:pPr eaLnBrk="1" hangingPunct="1">
              <a:buClr>
                <a:srgbClr val="00ADD0"/>
              </a:buClr>
              <a:defRPr/>
            </a:pPr>
            <a:r>
              <a:rPr lang="cs-CZ" altLang="cs-CZ" sz="2000" dirty="0">
                <a:solidFill>
                  <a:srgbClr val="003C69"/>
                </a:solidFill>
              </a:rPr>
              <a:t>Parkoviště na ul. Hladnovská (u DPS)</a:t>
            </a:r>
          </a:p>
          <a:p>
            <a:pPr eaLnBrk="1" hangingPunct="1">
              <a:buClr>
                <a:srgbClr val="00ADD0"/>
              </a:buClr>
              <a:defRPr/>
            </a:pPr>
            <a:endParaRPr lang="cs-CZ" altLang="cs-CZ" sz="2000" dirty="0">
              <a:solidFill>
                <a:srgbClr val="003C69"/>
              </a:solidFill>
            </a:endParaRPr>
          </a:p>
          <a:p>
            <a:pPr marL="0" indent="0" eaLnBrk="1" hangingPunct="1">
              <a:buClr>
                <a:srgbClr val="00ADD0"/>
              </a:buClr>
              <a:buFontTx/>
              <a:buNone/>
              <a:defRPr/>
            </a:pPr>
            <a:endParaRPr lang="cs-CZ" altLang="cs-CZ" sz="2000" dirty="0">
              <a:solidFill>
                <a:srgbClr val="003C69"/>
              </a:solidFill>
            </a:endParaRPr>
          </a:p>
          <a:p>
            <a:pPr eaLnBrk="1" hangingPunct="1">
              <a:buClr>
                <a:srgbClr val="00ADD0"/>
              </a:buClr>
              <a:defRPr/>
            </a:pPr>
            <a:endParaRPr lang="cs-CZ" altLang="cs-CZ" sz="2000" dirty="0">
              <a:solidFill>
                <a:srgbClr val="003C69"/>
              </a:solidFill>
            </a:endParaRPr>
          </a:p>
          <a:p>
            <a:pPr marL="0" indent="0" eaLnBrk="1" hangingPunct="1">
              <a:buClr>
                <a:srgbClr val="00ADD0"/>
              </a:buClr>
              <a:buFontTx/>
              <a:buNone/>
              <a:defRPr/>
            </a:pPr>
            <a:endParaRPr lang="cs-CZ" altLang="cs-CZ" sz="2000" dirty="0">
              <a:solidFill>
                <a:srgbClr val="003C69"/>
              </a:solidFill>
            </a:endParaRPr>
          </a:p>
          <a:p>
            <a:pPr marL="0" indent="0" eaLnBrk="1" hangingPunct="1">
              <a:buClr>
                <a:srgbClr val="00ADD0"/>
              </a:buClr>
              <a:buFontTx/>
              <a:buNone/>
              <a:defRPr/>
            </a:pPr>
            <a:endParaRPr lang="cs-CZ" altLang="cs-CZ" sz="2000" dirty="0">
              <a:solidFill>
                <a:srgbClr val="003C6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04366C74-14D4-2CCB-E53F-81A66D11B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74638"/>
            <a:ext cx="4860925" cy="56022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6600" b="1" dirty="0">
                <a:solidFill>
                  <a:srgbClr val="003C69"/>
                </a:solidFill>
                <a:latin typeface="+mj-lt"/>
                <a:ea typeface="+mj-ea"/>
                <a:cs typeface="+mj-cs"/>
              </a:rPr>
              <a:t>DISKUSE</a:t>
            </a:r>
          </a:p>
        </p:txBody>
      </p:sp>
      <p:sp>
        <p:nvSpPr>
          <p:cNvPr id="24578" name="Text Box 10">
            <a:extLst>
              <a:ext uri="{FF2B5EF4-FFF2-40B4-BE49-F238E27FC236}">
                <a16:creationId xmlns:a16="http://schemas.microsoft.com/office/drawing/2014/main" id="{79AB3AF1-2BA5-21CE-F6D0-29E96165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4579" name="Obrázek 8">
            <a:extLst>
              <a:ext uri="{FF2B5EF4-FFF2-40B4-BE49-F238E27FC236}">
                <a16:creationId xmlns:a16="http://schemas.microsoft.com/office/drawing/2014/main" id="{0FC1870C-833C-9FCB-3DF1-116971E1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6086475"/>
            <a:ext cx="2535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4">
            <a:extLst>
              <a:ext uri="{FF2B5EF4-FFF2-40B4-BE49-F238E27FC236}">
                <a16:creationId xmlns:a16="http://schemas.microsoft.com/office/drawing/2014/main" id="{0C830957-DF0E-4BFB-8AC9-2D0D55A9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6875"/>
            <a:ext cx="28178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75A361F2-5830-9556-53FF-0B0FE7243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-514901"/>
            <a:ext cx="6863623" cy="8084361"/>
          </a:xfrm>
          <a:prstGeom prst="rect">
            <a:avLst/>
          </a:prstGeom>
        </p:spPr>
      </p:pic>
      <p:sp>
        <p:nvSpPr>
          <p:cNvPr id="22530" name="Text Box 10">
            <a:extLst>
              <a:ext uri="{FF2B5EF4-FFF2-40B4-BE49-F238E27FC236}">
                <a16:creationId xmlns:a16="http://schemas.microsoft.com/office/drawing/2014/main" id="{B68D32C8-BC04-B231-F7C8-70B88D0D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2F319AF9-A276-592E-F0CE-3C562303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11" y="1622907"/>
            <a:ext cx="5437360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ADD0"/>
                </a:solidFill>
              </a:rPr>
              <a:t>PROVEDENÉ MĚŘENÍ RYCHLOSTI 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r>
              <a:rPr lang="cs-CZ" altLang="cs-CZ" sz="2400" b="1" dirty="0">
                <a:solidFill>
                  <a:srgbClr val="00ADD0"/>
                </a:solidFill>
              </a:rPr>
              <a:t>V MUGLINOVĚ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měření probíhalo na jaře 2025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provedeno v </a:t>
            </a:r>
            <a:r>
              <a:rPr lang="cs-CZ" altLang="cs-CZ" sz="2400" dirty="0" err="1">
                <a:solidFill>
                  <a:srgbClr val="003C69"/>
                </a:solidFill>
              </a:rPr>
              <a:t>Muglinově</a:t>
            </a:r>
            <a:r>
              <a:rPr lang="cs-CZ" altLang="cs-CZ" sz="2400" dirty="0">
                <a:solidFill>
                  <a:srgbClr val="003C69"/>
                </a:solidFill>
              </a:rPr>
              <a:t> na dvou místech (ul. Bohumínská u lávky,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ul. Hladnovská)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výsledky podkladem pro zřízení úsekového či okamžitého měření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Grafika, design, ilustrace&#10;&#10;Popis byl vytvořen automaticky">
            <a:extLst>
              <a:ext uri="{FF2B5EF4-FFF2-40B4-BE49-F238E27FC236}">
                <a16:creationId xmlns:a16="http://schemas.microsoft.com/office/drawing/2014/main" id="{7847028A-2582-EE48-44D3-54C53D78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2006842"/>
            <a:ext cx="2124236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 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strom, mapa, snímek obrazovky, Urbánní design&#10;&#10;Popis byl vytvořen automaticky">
            <a:extLst>
              <a:ext uri="{FF2B5EF4-FFF2-40B4-BE49-F238E27FC236}">
                <a16:creationId xmlns:a16="http://schemas.microsoft.com/office/drawing/2014/main" id="{925E94B2-C1F1-4E87-036E-793E7DBC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24" y="643680"/>
            <a:ext cx="7440661" cy="52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3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UL., SMĚR KUNČIČKY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5EA4D8-3DD0-C28D-F5EB-97C752FED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3" y="656692"/>
            <a:ext cx="7772400" cy="51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UL., SMĚR KUNČIČKY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7 918 </a:t>
            </a:r>
            <a:r>
              <a:rPr lang="cs-CZ" altLang="cs-CZ" sz="2400" dirty="0">
                <a:solidFill>
                  <a:srgbClr val="003C69"/>
                </a:solidFill>
              </a:rPr>
              <a:t>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148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FECF9DD4-21C0-66EB-95EA-24E19DC4E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44724"/>
            <a:ext cx="8411215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UL., SMĚR HRUŠOV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venku, obloha, výjev, silnice&#10;&#10;Popis byl vytvořen automaticky">
            <a:extLst>
              <a:ext uri="{FF2B5EF4-FFF2-40B4-BE49-F238E27FC236}">
                <a16:creationId xmlns:a16="http://schemas.microsoft.com/office/drawing/2014/main" id="{7D65BEEE-D8E0-1303-0B83-67CA5CFA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5" y="628810"/>
            <a:ext cx="7772400" cy="53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UL., SMĚR HRUŠOV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9 063 </a:t>
            </a:r>
            <a:r>
              <a:rPr lang="cs-CZ" altLang="cs-CZ" sz="2400" dirty="0">
                <a:solidFill>
                  <a:srgbClr val="003C69"/>
                </a:solidFill>
              </a:rPr>
              <a:t>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131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2EDC277E-5A30-9510-0DD0-60CAC335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8" y="944724"/>
            <a:ext cx="8342428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HLADNOVSKÁ UL.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mapa, Letecké snímkování, text, ve vzduchu&#10;&#10;Popis byl vytvořen automaticky">
            <a:extLst>
              <a:ext uri="{FF2B5EF4-FFF2-40B4-BE49-F238E27FC236}">
                <a16:creationId xmlns:a16="http://schemas.microsoft.com/office/drawing/2014/main" id="{DCB92492-90A5-556C-233A-CBC641BF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30" y="673072"/>
            <a:ext cx="8274430" cy="51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373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9885</TotalTime>
  <Words>380</Words>
  <Application>Microsoft Macintosh PowerPoint</Application>
  <PresentationFormat>Předvádění na obrazovce (4:3)</PresentationFormat>
  <Paragraphs>116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Arial</vt:lpstr>
      <vt:lpstr>Výchozí návrh</vt:lpstr>
      <vt:lpstr>VEŘEJNÉ SETKÁNÍ S VEDENÍM MĚSTSKÉHO OBVODU   Richard Vereš, starosta 24. 11. 2025, Kulturní dům Muglinov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Investiční akce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procnerovaev</dc:creator>
  <cp:lastModifiedBy>Vereš Richard</cp:lastModifiedBy>
  <cp:revision>132</cp:revision>
  <dcterms:created xsi:type="dcterms:W3CDTF">2009-09-08T12:01:24Z</dcterms:created>
  <dcterms:modified xsi:type="dcterms:W3CDTF">2025-11-24T15:25:32Z</dcterms:modified>
</cp:coreProperties>
</file>