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20" autoAdjust="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87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7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2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00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4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04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01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98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9032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934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5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82C02E2-E055-484F-9504-4EE9E15C626B}" type="datetimeFigureOut">
              <a:rPr lang="cs-CZ" smtClean="0"/>
              <a:t>18.04.2019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9AE16B1-50C7-422D-AA9C-825D617ED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9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m/imgres?imgurl=https%3A%2F%2F1gr.cz%2Ffotky%2Fidnes%2F08%2F073%2Fcl5%2FVEM24a8ad_ALAMY_ADP4E4.jpg&amp;imgrefurl=https%3A%2F%2Fwww.idnes.cz%2Fzpravy%2Fcerna-kronika%2Fmuz-z-ostravy-tyral-dite-protoze-bralo-kojeneckou-lahev-sourozencum.A090830_091707_krimi_adb&amp;docid=vXWM-EQY6OyceM&amp;tbnid=r_OUQ21GHZJKZM%3A&amp;vet=1&amp;w=560&amp;h=365&amp;client=firefox-b-d&amp;bih=966&amp;biw=1920&amp;ved=2ahUKEwjJvNyT6bDhAhWIbFAKHUx2DDwQxiAoAXoECAEQEg&amp;iact=c&amp;ictx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5DB884-4413-49E1-BAC0-21F47CACD3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Domácí násilí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27186A1-2C76-4BC5-BB3E-5FBD0A8202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362" y="4371364"/>
            <a:ext cx="3675355" cy="2413794"/>
          </a:xfrm>
          <a:prstGeom prst="rect">
            <a:avLst/>
          </a:prstGeom>
        </p:spPr>
      </p:pic>
      <p:pic>
        <p:nvPicPr>
          <p:cNvPr id="1026" name="Picture 2" descr="Slez_Ostrava_lg_rgb">
            <a:extLst>
              <a:ext uri="{FF2B5EF4-FFF2-40B4-BE49-F238E27FC236}">
                <a16:creationId xmlns:a16="http://schemas.microsoft.com/office/drawing/2014/main" id="{9B9F811F-42A7-49ED-A2F8-E4B516AA6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525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A9FA79-1859-4DE2-B681-57C255E06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Formy násilí v blízkých vztazích: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E31F23-9042-4477-AF33-88D949557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fyzické</a:t>
            </a:r>
          </a:p>
          <a:p>
            <a:r>
              <a:rPr lang="cs-CZ" sz="2200" dirty="0"/>
              <a:t>psychické a emocionální</a:t>
            </a:r>
          </a:p>
          <a:p>
            <a:r>
              <a:rPr lang="cs-CZ" sz="2200" dirty="0"/>
              <a:t>sociální</a:t>
            </a:r>
          </a:p>
          <a:p>
            <a:r>
              <a:rPr lang="cs-CZ" sz="2200" dirty="0"/>
              <a:t>ekonomické</a:t>
            </a:r>
          </a:p>
          <a:p>
            <a:r>
              <a:rPr lang="cs-CZ" sz="2200" dirty="0"/>
              <a:t>materiální</a:t>
            </a:r>
          </a:p>
          <a:p>
            <a:r>
              <a:rPr lang="cs-CZ" sz="2200" dirty="0"/>
              <a:t>sexuální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9F0FFE-031B-4C50-B935-342A910F3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804" y="2093976"/>
            <a:ext cx="5969000" cy="3759200"/>
          </a:xfrm>
          <a:prstGeom prst="rect">
            <a:avLst/>
          </a:prstGeom>
        </p:spPr>
      </p:pic>
      <p:pic>
        <p:nvPicPr>
          <p:cNvPr id="6" name="Picture 2" descr="Slez_Ostrava_lg_rgb">
            <a:extLst>
              <a:ext uri="{FF2B5EF4-FFF2-40B4-BE49-F238E27FC236}">
                <a16:creationId xmlns:a16="http://schemas.microsoft.com/office/drawing/2014/main" id="{92D2C1E5-1AC9-4559-9332-E8B9AB39B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865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BA5743-7AFE-4F18-8AF7-60C0C3898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pojmu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807D05-E5B5-43AC-81E2-910DBB9B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200" dirty="0"/>
              <a:t>Domácí násilí (násilí v blízkých vztazích) můžeme definovat jako různé formy násilí mezi členy rodiny. Násilí je opakované, dlouhodobé a stupňuje se, role oběti a násilníka je jednoznačně patrná a stálá. K násilí dochází v soukromí, tedy mimo kontrolu veřejnosti. U oběti vede násilí ke ztrátě schopností včas zastavit násilné incidenty a efektivně řešit narušený vztah</a:t>
            </a:r>
          </a:p>
          <a:p>
            <a:r>
              <a:rPr lang="cs-CZ" sz="2200" dirty="0"/>
              <a:t>Trestní zákon vymezuje trestný čin „týrání osoby žijící ve společně obývaném bytě nebo domě nebo osoby blízké“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B77A2A97-1E58-4916-B080-491F8025E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343" y="4172283"/>
            <a:ext cx="3903585" cy="2514600"/>
          </a:xfrm>
          <a:prstGeom prst="rect">
            <a:avLst/>
          </a:prstGeom>
        </p:spPr>
      </p:pic>
      <p:pic>
        <p:nvPicPr>
          <p:cNvPr id="5" name="Picture 2" descr="Slez_Ostrava_lg_rgb">
            <a:extLst>
              <a:ext uri="{FF2B5EF4-FFF2-40B4-BE49-F238E27FC236}">
                <a16:creationId xmlns:a16="http://schemas.microsoft.com/office/drawing/2014/main" id="{ECD91BD5-1662-4AD6-8FE5-02D85D1DD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32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2B2BA1-7CF7-4B29-AD46-DA31F3B8F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ochranA</a:t>
            </a:r>
            <a:r>
              <a:rPr lang="cs-CZ" dirty="0"/>
              <a:t> před domácím násilím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94495F-FE89-4C28-A7CB-52883218B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b="1" dirty="0"/>
              <a:t>vykázání násilníka ze společného obydlí - zákon č. 283/1991 Sb., o Policii ČR</a:t>
            </a:r>
          </a:p>
          <a:p>
            <a:r>
              <a:rPr lang="cs-CZ" sz="2400" b="1" dirty="0"/>
              <a:t>sociálně-právní ochrana dětí – zákon č. 359/1999 Sb., o sociálně-právní ochraně dětí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poskytování poradenství ohledně řešení situace,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podání návrhu na úpravu rodičovské odpovědnosti k dětem,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možnost podání návrhu ze strany OSPOD na vydání předběžného opatření dle </a:t>
            </a:r>
            <a:r>
              <a:rPr lang="cs-CZ" sz="2200" dirty="0" err="1"/>
              <a:t>ust</a:t>
            </a:r>
            <a:r>
              <a:rPr lang="cs-CZ" sz="2200" dirty="0"/>
              <a:t>. § 405 a následujících 292/2013 Sb., o zvláštních řízeních soudních a § 16 odst. 2 zákona 359/1999 Sb., o sociálně- právní ochraně dětí na ochranu nezletilého dítěte před domácím násilím,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zajištění psychologické pomoci obětem domácího násilí a dětem žijícím v rodině,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200" dirty="0"/>
              <a:t>možnost zajištění azylového bydlení.</a:t>
            </a:r>
          </a:p>
          <a:p>
            <a:pPr marL="0" indent="0">
              <a:buNone/>
            </a:pPr>
            <a:r>
              <a:rPr lang="cs-CZ" sz="2200" dirty="0"/>
              <a:t>						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ADD99C2-B99C-40DC-8028-8CA8D9036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3598" y="169738"/>
            <a:ext cx="2610034" cy="1609344"/>
          </a:xfrm>
          <a:prstGeom prst="rect">
            <a:avLst/>
          </a:prstGeom>
        </p:spPr>
      </p:pic>
      <p:pic>
        <p:nvPicPr>
          <p:cNvPr id="6" name="Picture 2" descr="Slez_Ostrava_lg_rgb">
            <a:extLst>
              <a:ext uri="{FF2B5EF4-FFF2-40B4-BE49-F238E27FC236}">
                <a16:creationId xmlns:a16="http://schemas.microsoft.com/office/drawing/2014/main" id="{E9481954-E961-44C6-BBF8-DF7C8C55A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159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4A9D2-902E-4B02-9B1B-362810E4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před domácím násilím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7F23BE-B5C7-425E-B941-6B0BB759F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b="1" dirty="0"/>
              <a:t>sociální služby – zákon č. 108/2006 Sb., o sociálních službách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intervenční centra – služby ambulantní, terénní a pobytové; 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odborné sociální poradenství – poradny pro oběti trestných činů, domácího násilí;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telefonická krizová pomoc (tel. 597 489 207 – Intervenční centrum v Ostravě);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azylové domy – ubytování na přechodnou dobu;		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krizová pomoc – ubytování, strava, sociálně terapeutická činnost;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sociálně aktivizační služby pro rodiny s dětmi – terénní, aktivizační.	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Podmínky poskytnutí služeb</a:t>
            </a:r>
          </a:p>
          <a:p>
            <a:pPr>
              <a:buFontTx/>
              <a:buChar char="-"/>
            </a:pPr>
            <a:r>
              <a:rPr lang="cs-CZ" dirty="0"/>
              <a:t>služby jsou poskytovány bezplatně (výjimkou je ubytování v azylových domech)</a:t>
            </a:r>
          </a:p>
          <a:p>
            <a:pPr>
              <a:buFontTx/>
              <a:buChar char="-"/>
            </a:pPr>
            <a:r>
              <a:rPr lang="cs-CZ" dirty="0"/>
              <a:t>služby je možno poskytnout anonymně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  <p:pic>
        <p:nvPicPr>
          <p:cNvPr id="4" name="Picture 2" descr="Slez_Ostrava_lg_rgb">
            <a:extLst>
              <a:ext uri="{FF2B5EF4-FFF2-40B4-BE49-F238E27FC236}">
                <a16:creationId xmlns:a16="http://schemas.microsoft.com/office/drawing/2014/main" id="{1ECDF0A8-2E16-4A0A-A4D8-215B9B93B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588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C788FB-61B7-440E-9B18-6BE5BC9E8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řešení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C00ECD-1A0F-4D20-B27F-E707DCF9C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/>
              <a:t>V případě ohrožení domácím násilím</a:t>
            </a:r>
            <a:r>
              <a:rPr lang="cs-CZ" sz="2200" dirty="0"/>
              <a:t>:</a:t>
            </a:r>
          </a:p>
          <a:p>
            <a:pPr algn="just"/>
            <a:r>
              <a:rPr lang="cs-CZ" sz="2200" dirty="0"/>
              <a:t>v případě akutního ohrožení přivolání pomoci, nejlépe Policii České republiky, která může na místě vykázat pachatele z domácnosti a to na 10 dní, dle zákona č. 273/2008 Sb., o Policii České republiky, podání trestního oznámení na pachatele domácího násilí,</a:t>
            </a:r>
          </a:p>
          <a:p>
            <a:pPr algn="just"/>
            <a:r>
              <a:rPr lang="cs-CZ" sz="2200" dirty="0"/>
              <a:t>kontaktování Intervenčního centra – možnost sepsání návrhu na předběžné opatření k soudu na prodloužení vykázání dle § 400 a dalších zákona č. 292/2013 Sb., o zvláštních řízeních soudních,</a:t>
            </a:r>
          </a:p>
          <a:p>
            <a:r>
              <a:rPr lang="cs-CZ" sz="2200" dirty="0"/>
              <a:t>kontaktování OSPOD.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AEFB748-91AF-436B-B6DC-2565D7602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184" y="4674892"/>
            <a:ext cx="3089429" cy="1974483"/>
          </a:xfrm>
          <a:prstGeom prst="rect">
            <a:avLst/>
          </a:prstGeom>
        </p:spPr>
      </p:pic>
      <p:pic>
        <p:nvPicPr>
          <p:cNvPr id="5" name="Picture 2" descr="Slez_Ostrava_lg_rgb">
            <a:extLst>
              <a:ext uri="{FF2B5EF4-FFF2-40B4-BE49-F238E27FC236}">
                <a16:creationId xmlns:a16="http://schemas.microsoft.com/office/drawing/2014/main" id="{178B31DB-9937-4425-84CD-2D2F08DBB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57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AC6A3-0F36-432F-A036-25CEF374F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 vykázání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FE5F54-DB40-4126-88C9-3B5B5E3D7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093976"/>
            <a:ext cx="10058400" cy="405079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  <p:pic>
        <p:nvPicPr>
          <p:cNvPr id="4" name="Picture 2" descr="Související obrázek">
            <a:hlinkClick r:id="rId2"/>
            <a:extLst>
              <a:ext uri="{FF2B5EF4-FFF2-40B4-BE49-F238E27FC236}">
                <a16:creationId xmlns:a16="http://schemas.microsoft.com/office/drawing/2014/main" id="{27D1A63D-694D-4757-8518-7CAAF0CAF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6849" y="404733"/>
            <a:ext cx="2972451" cy="172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lez_Ostrava_lg_rgb">
            <a:extLst>
              <a:ext uri="{FF2B5EF4-FFF2-40B4-BE49-F238E27FC236}">
                <a16:creationId xmlns:a16="http://schemas.microsoft.com/office/drawing/2014/main" id="{EABFB283-7D7E-453A-ACB0-327E077414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F2D05AF9-88C4-4DD0-B8EC-64AF476C1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577622"/>
              </p:ext>
            </p:extLst>
          </p:nvPr>
        </p:nvGraphicFramePr>
        <p:xfrm>
          <a:off x="1063752" y="2158435"/>
          <a:ext cx="8128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95">
                  <a:extLst>
                    <a:ext uri="{9D8B030D-6E8A-4147-A177-3AD203B41FA5}">
                      <a16:colId xmlns:a16="http://schemas.microsoft.com/office/drawing/2014/main" val="1713235166"/>
                    </a:ext>
                  </a:extLst>
                </a:gridCol>
                <a:gridCol w="2059620">
                  <a:extLst>
                    <a:ext uri="{9D8B030D-6E8A-4147-A177-3AD203B41FA5}">
                      <a16:colId xmlns:a16="http://schemas.microsoft.com/office/drawing/2014/main" val="509892496"/>
                    </a:ext>
                  </a:extLst>
                </a:gridCol>
                <a:gridCol w="2011285">
                  <a:extLst>
                    <a:ext uri="{9D8B030D-6E8A-4147-A177-3AD203B41FA5}">
                      <a16:colId xmlns:a16="http://schemas.microsoft.com/office/drawing/2014/main" val="42519293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43979194"/>
                    </a:ext>
                  </a:extLst>
                </a:gridCol>
              </a:tblGrid>
              <a:tr h="322587">
                <a:tc>
                  <a:txBody>
                    <a:bodyPr/>
                    <a:lstStyle/>
                    <a:p>
                      <a:r>
                        <a:rPr lang="cs-CZ" dirty="0"/>
                        <a:t>Kraj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cs-CZ" dirty="0"/>
                        <a:t>Celkem v jednotlivých letech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874229"/>
                  </a:ext>
                </a:extLst>
              </a:tr>
              <a:tr h="32258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dirty="0"/>
                        <a:t>2016                             2017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004857"/>
                  </a:ext>
                </a:extLst>
              </a:tr>
              <a:tr h="327068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Moravskoslezský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127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369799"/>
                  </a:ext>
                </a:extLst>
              </a:tr>
              <a:tr h="564528">
                <a:tc>
                  <a:txBody>
                    <a:bodyPr/>
                    <a:lstStyle/>
                    <a:p>
                      <a:r>
                        <a:rPr lang="cs-CZ" dirty="0"/>
                        <a:t>Hlavní město Praha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84046"/>
                  </a:ext>
                </a:extLst>
              </a:tr>
              <a:tr h="327068">
                <a:tc>
                  <a:txBody>
                    <a:bodyPr/>
                    <a:lstStyle/>
                    <a:p>
                      <a:r>
                        <a:rPr lang="cs-CZ" dirty="0"/>
                        <a:t>Ústecký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936476"/>
                  </a:ext>
                </a:extLst>
              </a:tr>
              <a:tr h="327068">
                <a:tc>
                  <a:txBody>
                    <a:bodyPr/>
                    <a:lstStyle/>
                    <a:p>
                      <a:r>
                        <a:rPr lang="cs-CZ" dirty="0"/>
                        <a:t>Liberecký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056301"/>
                  </a:ext>
                </a:extLst>
              </a:tr>
              <a:tr h="327068">
                <a:tc>
                  <a:txBody>
                    <a:bodyPr/>
                    <a:lstStyle/>
                    <a:p>
                      <a:r>
                        <a:rPr lang="cs-CZ" dirty="0"/>
                        <a:t>Plzeňský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032957"/>
                  </a:ext>
                </a:extLst>
              </a:tr>
            </a:tbl>
          </a:graphicData>
        </a:graphic>
      </p:graphicFrame>
      <p:sp>
        <p:nvSpPr>
          <p:cNvPr id="7" name="Obdélník 6">
            <a:extLst>
              <a:ext uri="{FF2B5EF4-FFF2-40B4-BE49-F238E27FC236}">
                <a16:creationId xmlns:a16="http://schemas.microsoft.com/office/drawing/2014/main" id="{8F30C05B-4973-447F-AC65-D22EAA5D3D90}"/>
              </a:ext>
            </a:extLst>
          </p:cNvPr>
          <p:cNvSpPr/>
          <p:nvPr/>
        </p:nvSpPr>
        <p:spPr>
          <a:xfrm>
            <a:off x="1063752" y="4999733"/>
            <a:ext cx="10528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ea typeface="Calibri" panose="020F0502020204030204" pitchFamily="34" charset="0"/>
              </a:rPr>
              <a:t>V Moravskoslezském kraji v roce 2018 přibylo případů, kdy policisté zasahovali u domácího násilí. Útočníka z bytu vykázali 127x. </a:t>
            </a:r>
          </a:p>
          <a:p>
            <a:r>
              <a:rPr lang="cs-CZ" dirty="0">
                <a:ea typeface="Calibri" panose="020F0502020204030204" pitchFamily="34" charset="0"/>
              </a:rPr>
              <a:t>Sever Moravy se ve statistikách domácího násilí pohybuje dlouhodobě na třetím místě.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316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141560-33D8-4796-A8C2-16CF829AA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Instituce pomáhající při domácím násilí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7152A5-835F-4FC6-8974-53509EB65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Intervenční centrum, 28. října 124, Ostrava, tel. 597 489 207</a:t>
            </a:r>
          </a:p>
          <a:p>
            <a:r>
              <a:rPr lang="cs-CZ" sz="2200" dirty="0"/>
              <a:t>Azylový dům pro rodiny s dětmi, Na Liščině 342/10, Ostrava, tel. 599 503 127</a:t>
            </a:r>
          </a:p>
          <a:p>
            <a:r>
              <a:rPr lang="cs-CZ" sz="2200" dirty="0"/>
              <a:t>Krizové centrum pro děti a rodinu, Bohumínská 452/50, Ostrava, tel. 739 424 175</a:t>
            </a:r>
          </a:p>
          <a:p>
            <a:pPr algn="just"/>
            <a:r>
              <a:rPr lang="cs-CZ" sz="2200" dirty="0"/>
              <a:t>Krizové bydlení Michala </a:t>
            </a:r>
            <a:r>
              <a:rPr lang="cs-CZ" sz="2200" dirty="0" err="1"/>
              <a:t>Magone</a:t>
            </a:r>
            <a:r>
              <a:rPr lang="cs-CZ" sz="2200" dirty="0"/>
              <a:t>, Václava Košaře 249/12a, Ostrava – Dubina, tel. 599 527 250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7B12106-08D5-4A4E-BF15-0A0550DFD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52" y="4367814"/>
            <a:ext cx="4864224" cy="2201662"/>
          </a:xfrm>
          <a:prstGeom prst="rect">
            <a:avLst/>
          </a:prstGeom>
        </p:spPr>
      </p:pic>
      <p:pic>
        <p:nvPicPr>
          <p:cNvPr id="5" name="Picture 2" descr="Slez_Ostrava_lg_rgb">
            <a:extLst>
              <a:ext uri="{FF2B5EF4-FFF2-40B4-BE49-F238E27FC236}">
                <a16:creationId xmlns:a16="http://schemas.microsoft.com/office/drawing/2014/main" id="{127DD672-644C-4FA8-B7E4-1DFB04755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801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C53DE-2124-48A1-BCDC-862187376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1E01AE-A31B-4EF5-8E6A-720764538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č. 273/2018 Sb., o Policii České republiky,</a:t>
            </a:r>
          </a:p>
          <a:p>
            <a:r>
              <a:rPr lang="cs-CZ" dirty="0"/>
              <a:t>Zákon č. 292/2013 Sb., o zvláštních řízeních soudních,</a:t>
            </a:r>
          </a:p>
          <a:p>
            <a:r>
              <a:rPr lang="cs-CZ" dirty="0"/>
              <a:t>https://www.domacinasili.cz/</a:t>
            </a:r>
            <a:r>
              <a:rPr lang="cs-CZ" dirty="0" err="1"/>
              <a:t>ohrozene</a:t>
            </a:r>
            <a:r>
              <a:rPr lang="cs-CZ" dirty="0"/>
              <a:t>-osoby/</a:t>
            </a:r>
            <a:r>
              <a:rPr lang="cs-CZ" dirty="0" err="1"/>
              <a:t>deti</a:t>
            </a:r>
            <a:r>
              <a:rPr lang="cs-CZ" dirty="0"/>
              <a:t>/,</a:t>
            </a:r>
          </a:p>
          <a:p>
            <a:r>
              <a:rPr lang="cs-CZ" dirty="0"/>
              <a:t>http://www.dejmezenamsanci.cz/wp-content/uploads/2017/06/Prevence-a-%C5%99e%C5%A1en%C3%AD-dom%C3%A1c%C3%ADho-n%C3%A1sil%C3%AD-jako-kompetence-soci%C3%A1ln%C3%ADch-pracovn%C3%ADk%C5%AF_student.pdf.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Zpracoval kolektiv SPOD Slezská Ostrava.</a:t>
            </a:r>
          </a:p>
        </p:txBody>
      </p:sp>
      <p:pic>
        <p:nvPicPr>
          <p:cNvPr id="4" name="Picture 2" descr="Slez_Ostrava_lg_rgb">
            <a:extLst>
              <a:ext uri="{FF2B5EF4-FFF2-40B4-BE49-F238E27FC236}">
                <a16:creationId xmlns:a16="http://schemas.microsoft.com/office/drawing/2014/main" id="{A1155464-4C2B-40EB-8A33-4C1C50B35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8" y="6178858"/>
            <a:ext cx="1806281" cy="47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551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řev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3</TotalTime>
  <Words>541</Words>
  <Application>Microsoft Office PowerPoint</Application>
  <PresentationFormat>Širokoúhlá obrazovka</PresentationFormat>
  <Paragraphs>77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Rockwell</vt:lpstr>
      <vt:lpstr>Rockwell Condensed</vt:lpstr>
      <vt:lpstr>Wingdings</vt:lpstr>
      <vt:lpstr>Dřevo</vt:lpstr>
      <vt:lpstr>Domácí násilí</vt:lpstr>
      <vt:lpstr>Formy násilí v blízkých vztazích: </vt:lpstr>
      <vt:lpstr>Definice pojmu</vt:lpstr>
      <vt:lpstr>ochranA před domácím násilím</vt:lpstr>
      <vt:lpstr>Ochrana před domácím násilím</vt:lpstr>
      <vt:lpstr>Postup řešení situace</vt:lpstr>
      <vt:lpstr>Statistika vykázání</vt:lpstr>
      <vt:lpstr>Instituce pomáhající při domácím násilí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Lubomir Turcik</dc:creator>
  <cp:lastModifiedBy>vpeknik</cp:lastModifiedBy>
  <cp:revision>30</cp:revision>
  <dcterms:created xsi:type="dcterms:W3CDTF">2019-04-02T06:07:33Z</dcterms:created>
  <dcterms:modified xsi:type="dcterms:W3CDTF">2019-04-18T05:20:28Z</dcterms:modified>
</cp:coreProperties>
</file>