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6" r:id="rId9"/>
    <p:sldId id="261" r:id="rId10"/>
    <p:sldId id="269" r:id="rId11"/>
    <p:sldId id="270" r:id="rId12"/>
    <p:sldId id="271" r:id="rId13"/>
    <p:sldId id="272" r:id="rId14"/>
    <p:sldId id="273" r:id="rId15"/>
    <p:sldId id="274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BA44-E4EF-480A-8AEE-660C23BFF1FA}" type="datetimeFigureOut">
              <a:rPr lang="cs-CZ" smtClean="0"/>
              <a:t>29.04.2019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4EB92-61E1-4845-9C4F-85C7D9372D1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6681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BA44-E4EF-480A-8AEE-660C23BFF1FA}" type="datetimeFigureOut">
              <a:rPr lang="cs-CZ" smtClean="0"/>
              <a:t>29.04.2019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4EB92-61E1-4845-9C4F-85C7D9372D1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4922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BA44-E4EF-480A-8AEE-660C23BFF1FA}" type="datetimeFigureOut">
              <a:rPr lang="cs-CZ" smtClean="0"/>
              <a:t>29.04.2019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4EB92-61E1-4845-9C4F-85C7D9372D1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7685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BA44-E4EF-480A-8AEE-660C23BFF1FA}" type="datetimeFigureOut">
              <a:rPr lang="cs-CZ" smtClean="0"/>
              <a:t>29.04.2019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4EB92-61E1-4845-9C4F-85C7D9372D1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89749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BA44-E4EF-480A-8AEE-660C23BFF1FA}" type="datetimeFigureOut">
              <a:rPr lang="cs-CZ" smtClean="0"/>
              <a:t>29.04.2019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4EB92-61E1-4845-9C4F-85C7D9372D1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3723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BA44-E4EF-480A-8AEE-660C23BFF1FA}" type="datetimeFigureOut">
              <a:rPr lang="cs-CZ" smtClean="0"/>
              <a:t>29.04.2019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4EB92-61E1-4845-9C4F-85C7D9372D1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119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BA44-E4EF-480A-8AEE-660C23BFF1FA}" type="datetimeFigureOut">
              <a:rPr lang="cs-CZ" smtClean="0"/>
              <a:t>29.04.2019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4EB92-61E1-4845-9C4F-85C7D9372D1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18531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BA44-E4EF-480A-8AEE-660C23BFF1FA}" type="datetimeFigureOut">
              <a:rPr lang="cs-CZ" smtClean="0"/>
              <a:t>29.04.2019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4EB92-61E1-4845-9C4F-85C7D9372D1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25610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BA44-E4EF-480A-8AEE-660C23BFF1FA}" type="datetimeFigureOut">
              <a:rPr lang="cs-CZ" smtClean="0"/>
              <a:t>29.04.2019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4EB92-61E1-4845-9C4F-85C7D9372D1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1793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BA44-E4EF-480A-8AEE-660C23BFF1FA}" type="datetimeFigureOut">
              <a:rPr lang="cs-CZ" smtClean="0"/>
              <a:t>29.04.2019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A044EB92-61E1-4845-9C4F-85C7D9372D1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7765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BA44-E4EF-480A-8AEE-660C23BFF1FA}" type="datetimeFigureOut">
              <a:rPr lang="cs-CZ" smtClean="0"/>
              <a:t>29.04.2019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4EB92-61E1-4845-9C4F-85C7D9372D1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77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BA44-E4EF-480A-8AEE-660C23BFF1FA}" type="datetimeFigureOut">
              <a:rPr lang="cs-CZ" smtClean="0"/>
              <a:t>29.04.2019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4EB92-61E1-4845-9C4F-85C7D9372D1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5320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BA44-E4EF-480A-8AEE-660C23BFF1FA}" type="datetimeFigureOut">
              <a:rPr lang="cs-CZ" smtClean="0"/>
              <a:t>29.04.2019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4EB92-61E1-4845-9C4F-85C7D9372D1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189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BA44-E4EF-480A-8AEE-660C23BFF1FA}" type="datetimeFigureOut">
              <a:rPr lang="cs-CZ" smtClean="0"/>
              <a:t>29.04.2019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4EB92-61E1-4845-9C4F-85C7D9372D1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8574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BA44-E4EF-480A-8AEE-660C23BFF1FA}" type="datetimeFigureOut">
              <a:rPr lang="cs-CZ" smtClean="0"/>
              <a:t>29.04.2019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4EB92-61E1-4845-9C4F-85C7D9372D1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6998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BA44-E4EF-480A-8AEE-660C23BFF1FA}" type="datetimeFigureOut">
              <a:rPr lang="cs-CZ" smtClean="0"/>
              <a:t>29.04.2019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4EB92-61E1-4845-9C4F-85C7D9372D1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9392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BA44-E4EF-480A-8AEE-660C23BFF1FA}" type="datetimeFigureOut">
              <a:rPr lang="cs-CZ" smtClean="0"/>
              <a:t>29.04.2019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4EB92-61E1-4845-9C4F-85C7D9372D1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0862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685BA44-E4EF-480A-8AEE-660C23BFF1FA}" type="datetimeFigureOut">
              <a:rPr lang="cs-CZ" smtClean="0"/>
              <a:t>29.04.2019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044EB92-61E1-4845-9C4F-85C7D9372D1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4482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D4FE6A.062BF6C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D4FE6A.062BF6C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D4FE6A.062BF6C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D4FE6A.062BF6C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D4FE6A.062BF6C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D4FE6A.062BF6C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D4FE6A.062BF6C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D4FE6A.062BF6C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D4FE6A.062BF6C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D4FE6A.062BF6C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D4FE6A.062BF6C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D4FE6A.062BF6C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D4FE6A.062BF6C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D4FE6A.062BF6C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D4FE6A.062BF6C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8F02DE-364D-4EBF-854A-8E990A4BBF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6729" y="1464195"/>
            <a:ext cx="9448800" cy="3098908"/>
          </a:xfrm>
        </p:spPr>
        <p:txBody>
          <a:bodyPr>
            <a:normAutofit fontScale="90000"/>
          </a:bodyPr>
          <a:lstStyle/>
          <a:p>
            <a:br>
              <a:rPr lang="cs-CZ" b="1" dirty="0"/>
            </a:br>
            <a:br>
              <a:rPr lang="cs-CZ" b="1" dirty="0"/>
            </a:br>
            <a:br>
              <a:rPr lang="cs-CZ" b="1" dirty="0"/>
            </a:br>
            <a:r>
              <a:rPr lang="cs-CZ" b="1" dirty="0"/>
              <a:t>Kriminalita nezletilých dětí a mladistvých</a:t>
            </a:r>
            <a:br>
              <a:rPr lang="cs-CZ" b="1" dirty="0"/>
            </a:br>
            <a:endParaRPr lang="cs-CZ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0136038" y="564167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  <p:pic>
        <p:nvPicPr>
          <p:cNvPr id="1025" name="obrázek 7" descr="Slez_Ostrava_lg_rgb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6038" y="6098876"/>
            <a:ext cx="14859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136038" y="647035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8912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cs-CZ" dirty="0"/>
            </a:br>
            <a:br>
              <a:rPr lang="cs-CZ" dirty="0"/>
            </a:br>
            <a:r>
              <a:rPr lang="cs-CZ" sz="4900" b="1" dirty="0">
                <a:latin typeface="Arial" panose="020B0604020202020204" pitchFamily="34" charset="0"/>
                <a:cs typeface="Arial" panose="020B0604020202020204" pitchFamily="34" charset="0"/>
              </a:rPr>
              <a:t>Opatření ukládaná mladistvým</a:t>
            </a:r>
            <a:br>
              <a:rPr lang="cs-CZ" sz="4900" b="1" dirty="0"/>
            </a:br>
            <a:endParaRPr lang="cs-CZ" sz="4900" b="1" dirty="0"/>
          </a:p>
        </p:txBody>
      </p:sp>
      <p:sp>
        <p:nvSpPr>
          <p:cNvPr id="3" name="Obdélník 2"/>
          <p:cNvSpPr/>
          <p:nvPr/>
        </p:nvSpPr>
        <p:spPr>
          <a:xfrm>
            <a:off x="951978" y="2167003"/>
            <a:ext cx="819202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  <a:t>Výchovná opatření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  <a:t>Ochranná opatření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  <a:t>Trestní opatření</a:t>
            </a:r>
          </a:p>
          <a:p>
            <a:endParaRPr lang="cs-CZ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747849" y="550365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  <p:pic>
        <p:nvPicPr>
          <p:cNvPr id="11265" name="obrázek 7" descr="Slez_Ostrava_lg_rgb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7849" y="5960852"/>
            <a:ext cx="14859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747849" y="633232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3190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67220" y="796895"/>
            <a:ext cx="10018713" cy="1752599"/>
          </a:xfrm>
        </p:spPr>
        <p:txBody>
          <a:bodyPr>
            <a:normAutofit/>
          </a:bodyPr>
          <a:lstStyle/>
          <a:p>
            <a:pPr algn="ctr"/>
            <a:r>
              <a:rPr lang="cs-CZ" sz="4400" b="1" dirty="0">
                <a:latin typeface="Arial" panose="020B0604020202020204" pitchFamily="34" charset="0"/>
                <a:cs typeface="Arial" panose="020B0604020202020204" pitchFamily="34" charset="0"/>
              </a:rPr>
              <a:t>Výchovná opatření</a:t>
            </a:r>
          </a:p>
        </p:txBody>
      </p:sp>
      <p:sp>
        <p:nvSpPr>
          <p:cNvPr id="3" name="Obdélník 2"/>
          <p:cNvSpPr/>
          <p:nvPr/>
        </p:nvSpPr>
        <p:spPr>
          <a:xfrm>
            <a:off x="1139868" y="2354894"/>
            <a:ext cx="8004132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Dohled probačního úředníka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Probační program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Výchovné povinnosti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Výchovná omezení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Napomenutí s výstrahou</a:t>
            </a:r>
          </a:p>
          <a:p>
            <a:endParaRPr lang="cs-CZ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704717" y="537425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  <p:pic>
        <p:nvPicPr>
          <p:cNvPr id="12289" name="obrázek 7" descr="Slez_Ostrava_lg_rgb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717" y="5831457"/>
            <a:ext cx="14859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704717" y="62029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2672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559355"/>
            <a:ext cx="10018713" cy="1752599"/>
          </a:xfrm>
        </p:spPr>
        <p:txBody>
          <a:bodyPr>
            <a:normAutofit/>
          </a:bodyPr>
          <a:lstStyle/>
          <a:p>
            <a:pPr algn="ctr"/>
            <a:r>
              <a:rPr lang="cs-CZ" sz="4400" b="1" dirty="0">
                <a:latin typeface="Arial" panose="020B0604020202020204" pitchFamily="34" charset="0"/>
                <a:cs typeface="Arial" panose="020B0604020202020204" pitchFamily="34" charset="0"/>
              </a:rPr>
              <a:t>Ochranná opatření</a:t>
            </a:r>
          </a:p>
        </p:txBody>
      </p:sp>
      <p:sp>
        <p:nvSpPr>
          <p:cNvPr id="3" name="Obdélník 2"/>
          <p:cNvSpPr/>
          <p:nvPr/>
        </p:nvSpPr>
        <p:spPr>
          <a:xfrm>
            <a:off x="838200" y="2127288"/>
            <a:ext cx="81669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089764" y="2104374"/>
            <a:ext cx="80542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Ochranná výchova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Ochranné léčení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Zabezpečovací detence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Zabrání věcí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Zabrání částí majetku</a:t>
            </a:r>
          </a:p>
          <a:p>
            <a:endParaRPr lang="cs-CZ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017124" y="563304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  <p:pic>
        <p:nvPicPr>
          <p:cNvPr id="13313" name="obrázek 7" descr="Slez_Ostrava_lg_rgb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7124" y="6090249"/>
            <a:ext cx="14859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0017124" y="646172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2134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197822"/>
            <a:ext cx="7860105" cy="990600"/>
          </a:xfrm>
        </p:spPr>
        <p:txBody>
          <a:bodyPr>
            <a:normAutofit/>
          </a:bodyPr>
          <a:lstStyle/>
          <a:p>
            <a:pPr algn="ctr"/>
            <a:r>
              <a:rPr lang="cs-CZ" sz="4400" b="1" dirty="0">
                <a:latin typeface="Arial" panose="020B0604020202020204" pitchFamily="34" charset="0"/>
                <a:cs typeface="Arial" panose="020B0604020202020204" pitchFamily="34" charset="0"/>
              </a:rPr>
              <a:t>Trestní opatření </a:t>
            </a:r>
          </a:p>
        </p:txBody>
      </p:sp>
      <p:sp>
        <p:nvSpPr>
          <p:cNvPr id="3" name="Obdélník 2"/>
          <p:cNvSpPr/>
          <p:nvPr/>
        </p:nvSpPr>
        <p:spPr>
          <a:xfrm>
            <a:off x="1484311" y="1143000"/>
            <a:ext cx="940382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obecně prospěšné práce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peněžité opatření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peněžité opatření s podmíněným odkladem výkonu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propadnutí věci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zákaz činnosti</a:t>
            </a:r>
            <a:r>
              <a:rPr lang="cs-CZ" sz="2400" dirty="0">
                <a:solidFill>
                  <a:srgbClr val="2DA3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vyhoštění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domácí vězení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zákaz vstupu na sportovní, kulturní a jiné společenské akce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odnětí svobody podmíněně odložené na zkušební dobu (podmíněné odsouzení)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odnětí svobody podmíněně odložené na zkušební dobu s dohledem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odnětí svobody nepodmíněné.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429336" y="60293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  <p:pic>
        <p:nvPicPr>
          <p:cNvPr id="14337" name="obrázek 7" descr="Slez_Ostrava_lg_rgb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336" y="6222384"/>
            <a:ext cx="14859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0429336" y="68580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48946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427755"/>
            <a:ext cx="10515600" cy="1325563"/>
          </a:xfrm>
        </p:spPr>
        <p:txBody>
          <a:bodyPr/>
          <a:lstStyle/>
          <a:p>
            <a:pPr algn="ctr"/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Druhy ukládaných opatření u nezletilých dětí </a:t>
            </a:r>
          </a:p>
        </p:txBody>
      </p:sp>
      <p:sp>
        <p:nvSpPr>
          <p:cNvPr id="3" name="Obdélník 2"/>
          <p:cNvSpPr/>
          <p:nvPr/>
        </p:nvSpPr>
        <p:spPr>
          <a:xfrm>
            <a:off x="838197" y="1979112"/>
            <a:ext cx="108609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výchovná povinnost,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výchovné omezení,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napomenutí s výstrahou,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zařazení do terapeutického, psychologického</a:t>
            </a:r>
          </a:p>
          <a:p>
            <a:r>
              <a:rPr lang="cs-CZ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nebo jiného vhodného výchovného programu ve středisku   </a:t>
            </a:r>
          </a:p>
          <a:p>
            <a:r>
              <a:rPr lang="cs-CZ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výchovné péče,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dohled probačního úředníka,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ochrannou výchovu,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ochranné léčení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867900" y="55721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  <p:pic>
        <p:nvPicPr>
          <p:cNvPr id="15361" name="obrázek 7" descr="Slez_Ostrava_lg_rgb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6029325"/>
            <a:ext cx="14859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867900" y="6400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7188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09" y="954711"/>
            <a:ext cx="10018713" cy="48953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Legislativní zdroje</a:t>
            </a:r>
            <a:br>
              <a:rPr lang="cs-CZ" dirty="0"/>
            </a:b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09" y="3237148"/>
            <a:ext cx="10018713" cy="1338348"/>
          </a:xfrm>
        </p:spPr>
        <p:txBody>
          <a:bodyPr>
            <a:no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Zákon č. 359/1999 Sb. o sociálně-právní ochraně dětí, ve znění pozdějších předpisů,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Zákon č. 218/2003 Sb. o odpovědnosti mládeže za protiprávní činy a o soudnictví ve věcech mládeže a o změně některých zákonů, ve znění pozdějších předpisů, 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Zákon č. 40/2009 Sb. - trestní zákoník, ve znění pozdějších předpisů.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Zpracoval kolektiv SPOD Slezská Ostrava.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684774" y="528975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  <p:pic>
        <p:nvPicPr>
          <p:cNvPr id="16385" name="obrázek 7" descr="Slez_Ostrava_lg_rgb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4774" y="5746955"/>
            <a:ext cx="14859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684774" y="611843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3628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D2BB26-198F-4573-9542-0B8606A1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Kriminalita dětí a mladistvých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C0AA03-A619-450C-959C-12419ACED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383047"/>
            <a:ext cx="10018713" cy="3124201"/>
          </a:xfrm>
        </p:spPr>
        <p:txBody>
          <a:bodyPr/>
          <a:lstStyle/>
          <a:p>
            <a:pPr marL="0" indent="0">
              <a:buNone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- je to vše co řadíme mezi trestné činy a přestupky,</a:t>
            </a:r>
          </a:p>
          <a:p>
            <a:pPr marL="0" indent="0">
              <a:buNone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- překročení společenských a právních norem, které jsou charakteristické pro trestný čin nebo přestupek.</a:t>
            </a:r>
          </a:p>
          <a:p>
            <a:endParaRPr lang="cs-CZ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808234" y="545189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  <p:pic>
        <p:nvPicPr>
          <p:cNvPr id="2049" name="obrázek 7" descr="Slez_Ostrava_lg_rgb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8234" y="5909095"/>
            <a:ext cx="14859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808234" y="628057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8964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D2BB26-198F-4573-9542-0B8606A1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Kriminalita nezletilých dětí a mladistvých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C0AA03-A619-450C-959C-12419ACED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4047" y="2513285"/>
            <a:ext cx="10018713" cy="3124201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Osoby mladší 15 let (nezl. dítě) nejsou trestně odpovědné, spáchá-li však dítě mezi 12. až 15. rokem čin, za který lze dle trestního zákoníku uložit výjimečný trest, může se takovému jedinci uložit ochranná výchova, kterou uloží příslušný soud. </a:t>
            </a:r>
          </a:p>
          <a:p>
            <a:pPr lvl="0" algn="just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Řešení trestných činů nezletilých se kurátor pro mládež  účastní celého procesu trestního řízení. Řešení případu vychází z fáze, ve které se případ nachází - přípravné řízení, podání návrhu na  uloženi opatření, soudní jednání.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Osoby od 15-18 let se označují jako mladiství a jsou ze zákona trestně odpovědní s jistým omezením – provinění </a:t>
            </a:r>
          </a:p>
          <a:p>
            <a:pPr lvl="0" algn="just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Provinění objasňují orgány činné v trestním řízení (Policie ČR, okresní příp. krajské státní zastupitelství, soudy).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816860" y="563748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  <p:pic>
        <p:nvPicPr>
          <p:cNvPr id="3073" name="obrázek 7" descr="Slez_Ostrava_lg_rgb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6860" y="6094686"/>
            <a:ext cx="14859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816860" y="646616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8588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D2BB26-198F-4573-9542-0B8606A1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800" b="1" dirty="0">
                <a:latin typeface="Arial" panose="020B0604020202020204" pitchFamily="34" charset="0"/>
                <a:cs typeface="Arial" panose="020B0604020202020204" pitchFamily="34" charset="0"/>
              </a:rPr>
              <a:t>Delikvence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C0AA03-A619-450C-959C-12419ACED7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cs-CZ" sz="8000" dirty="0">
                <a:latin typeface="Arial" panose="020B0604020202020204" pitchFamily="34" charset="0"/>
                <a:cs typeface="Arial" panose="020B0604020202020204" pitchFamily="34" charset="0"/>
              </a:rPr>
              <a:t>je to mnohem širší pojem než kriminalita,</a:t>
            </a:r>
          </a:p>
          <a:p>
            <a:r>
              <a:rPr lang="cs-CZ" sz="8000" dirty="0">
                <a:latin typeface="Arial" panose="020B0604020202020204" pitchFamily="34" charset="0"/>
                <a:cs typeface="Arial" panose="020B0604020202020204" pitchFamily="34" charset="0"/>
              </a:rPr>
              <a:t>vztahuje se jak na děti, tak i na mladistvé,</a:t>
            </a:r>
          </a:p>
          <a:p>
            <a:r>
              <a:rPr lang="cs-CZ" sz="8000" dirty="0">
                <a:latin typeface="Arial" panose="020B0604020202020204" pitchFamily="34" charset="0"/>
                <a:cs typeface="Arial" panose="020B0604020202020204" pitchFamily="34" charset="0"/>
              </a:rPr>
              <a:t>závažnost delikventního chování většinou vzrůstá s věkem,</a:t>
            </a:r>
          </a:p>
          <a:p>
            <a:r>
              <a:rPr lang="cs-CZ" sz="8000" dirty="0">
                <a:latin typeface="Arial" panose="020B0604020202020204" pitchFamily="34" charset="0"/>
                <a:cs typeface="Arial" panose="020B0604020202020204" pitchFamily="34" charset="0"/>
              </a:rPr>
              <a:t>může mít následující podoby:</a:t>
            </a:r>
          </a:p>
          <a:p>
            <a:pPr lvl="1" algn="just"/>
            <a:r>
              <a:rPr lang="cs-CZ" sz="7200" b="1" dirty="0">
                <a:latin typeface="Arial" panose="020B0604020202020204" pitchFamily="34" charset="0"/>
                <a:cs typeface="Arial" panose="020B0604020202020204" pitchFamily="34" charset="0"/>
              </a:rPr>
              <a:t>antisociální chování </a:t>
            </a:r>
            <a:r>
              <a:rPr lang="cs-CZ" sz="7200" dirty="0">
                <a:latin typeface="Arial" panose="020B0604020202020204" pitchFamily="34" charset="0"/>
                <a:cs typeface="Arial" panose="020B0604020202020204" pitchFamily="34" charset="0"/>
              </a:rPr>
              <a:t>– trestná činnost – krádeže, loupeže, vandalismus, zabití, vraždy, sexuální delikty,</a:t>
            </a:r>
          </a:p>
          <a:p>
            <a:pPr lvl="1" algn="just"/>
            <a:r>
              <a:rPr lang="cs-CZ" sz="7200" b="1" dirty="0">
                <a:latin typeface="Arial" panose="020B0604020202020204" pitchFamily="34" charset="0"/>
                <a:cs typeface="Arial" panose="020B0604020202020204" pitchFamily="34" charset="0"/>
              </a:rPr>
              <a:t>disociální chování </a:t>
            </a:r>
            <a:r>
              <a:rPr lang="cs-CZ" sz="7200" dirty="0">
                <a:latin typeface="Arial" panose="020B0604020202020204" pitchFamily="34" charset="0"/>
                <a:cs typeface="Arial" panose="020B0604020202020204" pitchFamily="34" charset="0"/>
              </a:rPr>
              <a:t>– problémové chování ve škole – lhaní, podvádění, vzdorovitost,</a:t>
            </a:r>
          </a:p>
          <a:p>
            <a:pPr lvl="1" algn="just"/>
            <a:r>
              <a:rPr lang="cs-CZ" sz="7200" b="1" dirty="0">
                <a:latin typeface="Arial" panose="020B0604020202020204" pitchFamily="34" charset="0"/>
                <a:cs typeface="Arial" panose="020B0604020202020204" pitchFamily="34" charset="0"/>
              </a:rPr>
              <a:t>asociální chování </a:t>
            </a:r>
            <a:r>
              <a:rPr lang="cs-CZ" sz="7200" dirty="0">
                <a:latin typeface="Arial" panose="020B0604020202020204" pitchFamily="34" charset="0"/>
                <a:cs typeface="Arial" panose="020B0604020202020204" pitchFamily="34" charset="0"/>
              </a:rPr>
              <a:t>– alkoholismu, záškoláctví, toxikomanie, útěky, kouření tabáku, sebepoškozování, gamblerství.</a:t>
            </a:r>
          </a:p>
          <a:p>
            <a:endParaRPr lang="cs-CZ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609827" y="54777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  <p:pic>
        <p:nvPicPr>
          <p:cNvPr id="4097" name="obrázek 7" descr="Slez_Ostrava_lg_rgb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9827" y="5934973"/>
            <a:ext cx="14859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609827" y="630644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961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D2BB26-198F-4573-9542-0B8606A1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800" b="1" dirty="0">
                <a:latin typeface="Arial" panose="020B0604020202020204" pitchFamily="34" charset="0"/>
                <a:cs typeface="Arial" panose="020B0604020202020204" pitchFamily="34" charset="0"/>
              </a:rPr>
              <a:t>Delikvence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C0AA03-A619-450C-959C-12419ACED7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Nejčastější delikty mladistvých:</a:t>
            </a:r>
          </a:p>
          <a:p>
            <a:pPr lvl="1"/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alkoholismus, toxikomanie</a:t>
            </a:r>
          </a:p>
          <a:p>
            <a:pPr lvl="1"/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záškoláctví</a:t>
            </a:r>
          </a:p>
          <a:p>
            <a:pPr lvl="1"/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vandalství (poškozování cizí věci)</a:t>
            </a:r>
          </a:p>
          <a:p>
            <a:pPr lvl="1"/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neoprávněné užívání motorového vozidla</a:t>
            </a:r>
          </a:p>
          <a:p>
            <a:pPr lvl="1"/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loupeže </a:t>
            </a:r>
          </a:p>
          <a:p>
            <a:pPr lvl="1"/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krádeže</a:t>
            </a:r>
          </a:p>
          <a:p>
            <a:pPr lvl="1"/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ublížení na zdraví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670211" y="537686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  <p:pic>
        <p:nvPicPr>
          <p:cNvPr id="5121" name="obrázek 7" descr="Slez_Ostrava_lg_rgb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0211" y="5834062"/>
            <a:ext cx="14859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670211" y="620553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7340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292693"/>
            <a:ext cx="10018713" cy="1752599"/>
          </a:xfrm>
        </p:spPr>
        <p:txBody>
          <a:bodyPr/>
          <a:lstStyle/>
          <a:p>
            <a:pPr algn="ctr"/>
            <a:r>
              <a:rPr lang="cs-CZ" b="1" dirty="0"/>
              <a:t>Charakteristika delikvence mladistvých</a:t>
            </a:r>
          </a:p>
        </p:txBody>
      </p:sp>
      <p:sp>
        <p:nvSpPr>
          <p:cNvPr id="3" name="Obdélník 2"/>
          <p:cNvSpPr/>
          <p:nvPr/>
        </p:nvSpPr>
        <p:spPr>
          <a:xfrm>
            <a:off x="1231726" y="1853852"/>
            <a:ext cx="97285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impuls - často alkohol, případně jiná návyková látka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příprava - nedokonalá, obvykle bez plánování, nedostatečná příprava vhodných nástrojů ke spáchání trestného činu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neúměrná tvrdost trestné činnosti - devastace, ničení předmětů a znehodnocení zařízení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některé znaky způsobu spáchání – dány tělesnými znaky pachatele, (vyšší rychlost pohybu, mrštnost, obratnost)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výběr předmětu útoku -  určován jiným hodnotovým systémem, než u dospělých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věci získané z trestné činnosti - rozdělovány ve skupině, finance se zpravidla utrácejí společně, při dělení je patrná hierarchie a podíl na spáchané trestné činnosti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017124" y="554949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  <p:pic>
        <p:nvPicPr>
          <p:cNvPr id="6145" name="obrázek 7" descr="Slez_Ostrava_lg_rgb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7124" y="6006692"/>
            <a:ext cx="14859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0017124" y="637816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4771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02290" y="365125"/>
            <a:ext cx="10515600" cy="1325563"/>
          </a:xfrm>
        </p:spPr>
        <p:txBody>
          <a:bodyPr/>
          <a:lstStyle/>
          <a:p>
            <a:pPr algn="ctr"/>
            <a:r>
              <a:rPr lang="cs-CZ" b="1" dirty="0"/>
              <a:t>Dětská kriminalita</a:t>
            </a:r>
          </a:p>
        </p:txBody>
      </p:sp>
      <p:sp>
        <p:nvSpPr>
          <p:cNvPr id="3" name="Obdélník 2"/>
          <p:cNvSpPr/>
          <p:nvPr/>
        </p:nvSpPr>
        <p:spPr>
          <a:xfrm>
            <a:off x="1102290" y="2229634"/>
            <a:ext cx="944462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Kriminalita dětí do 15 let věku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znaky 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skupinovost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malá připravenost i promyšlenost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převážně spontánní činy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směřováno převážně proti majetku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méně často se setkáváme s násilnými činy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803965" y="55721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  <p:pic>
        <p:nvPicPr>
          <p:cNvPr id="8193" name="obrázek 7" descr="Slez_Ostrava_lg_rgb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3965" y="6029325"/>
            <a:ext cx="14859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803965" y="6400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3591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766" y="509615"/>
            <a:ext cx="10018713" cy="1752599"/>
          </a:xfrm>
        </p:spPr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Role kurátora pro děti a mládež </a:t>
            </a:r>
          </a:p>
        </p:txBody>
      </p:sp>
      <p:sp>
        <p:nvSpPr>
          <p:cNvPr id="4" name="Obdélník 3"/>
          <p:cNvSpPr/>
          <p:nvPr/>
        </p:nvSpPr>
        <p:spPr>
          <a:xfrm>
            <a:off x="1164921" y="1988302"/>
            <a:ext cx="1018887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Role kurátora pro mládež – (sociální kuratela) - je  vydefinována v zákoně č. 359/1999 Sb., o sociálně-právní ochraně dětí, ve znění pozdějších předpisů, kurátor zejména provází nezletilého i mladistvého pachatele celým procesem. Kurátor také spolupracuje v tomto případě s rodiči nezletilého i mladistvého.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Kurátor pro mládež se dozví o deliktu nezletilého/mladistvého zejména  na základě  podnětu PČR, zprávy školy, anonymního sdělení apod.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Zkontaktuje pak nezl. či ml. a osoby odpovědné za jeho výchovu. Zahajuje úkony, které jsou důležité k zjištění situace dítěte, včetně zjištění míry jeho ohroženosti. Vyžaduje si zprávu ze školy, spolupracujících odborníků (SVP, PMS), lékařů atd.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867900" y="55721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  <p:pic>
        <p:nvPicPr>
          <p:cNvPr id="7169" name="obrázek 7" descr="Slez_Ostrava_lg_rgb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6029325"/>
            <a:ext cx="14859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867900" y="6400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9140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D2BB26-198F-4573-9542-0B8606A1A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497792"/>
            <a:ext cx="10018713" cy="1752599"/>
          </a:xfrm>
        </p:spPr>
        <p:txBody>
          <a:bodyPr/>
          <a:lstStyle/>
          <a:p>
            <a:pPr algn="ctr"/>
            <a:r>
              <a:rPr lang="cs-CZ" b="1" dirty="0"/>
              <a:t>Role kurátora v kriminalitě mladistvých a dětí v průběhu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C0AA03-A619-450C-959C-12419ACED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1" y="2125492"/>
            <a:ext cx="10018713" cy="3782938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cs-CZ" sz="4200" dirty="0">
                <a:latin typeface="Arial" panose="020B0604020202020204" pitchFamily="34" charset="0"/>
                <a:cs typeface="Arial" panose="020B0604020202020204" pitchFamily="34" charset="0"/>
              </a:rPr>
              <a:t>Od začátku procesu spolupracuje kurátor s nezl., případně mladistvým a objasňuje mu formy řešení jeho problému za splnění podmínek, které jsou dané zákonem.</a:t>
            </a:r>
          </a:p>
          <a:p>
            <a:pPr lvl="0" algn="just"/>
            <a:r>
              <a:rPr lang="cs-CZ" sz="4200" dirty="0">
                <a:latin typeface="Arial" panose="020B0604020202020204" pitchFamily="34" charset="0"/>
                <a:cs typeface="Arial" panose="020B0604020202020204" pitchFamily="34" charset="0"/>
              </a:rPr>
              <a:t>Kurátor provází  mladistvého  po celou dobu trestního řízení, které je zakončeno ústním projednáním u soudu pro mládež.</a:t>
            </a:r>
          </a:p>
          <a:p>
            <a:pPr algn="just"/>
            <a:r>
              <a:rPr lang="cs-CZ" sz="4200" dirty="0">
                <a:latin typeface="Arial" panose="020B0604020202020204" pitchFamily="34" charset="0"/>
                <a:cs typeface="Arial" panose="020B0604020202020204" pitchFamily="34" charset="0"/>
              </a:rPr>
              <a:t>Mladistvý může být projednán i bez uložení opatření. Soud může uložit výchovná, trestní a ochranná opatření.</a:t>
            </a:r>
          </a:p>
          <a:p>
            <a:pPr lvl="0" algn="just"/>
            <a:r>
              <a:rPr lang="cs-CZ" sz="4200" dirty="0">
                <a:latin typeface="Arial" panose="020B0604020202020204" pitchFamily="34" charset="0"/>
                <a:cs typeface="Arial" panose="020B0604020202020204" pitchFamily="34" charset="0"/>
              </a:rPr>
              <a:t>Role mladistvého je určována fází, ve které se případ nachází </a:t>
            </a:r>
          </a:p>
          <a:p>
            <a:pPr lvl="1" algn="just"/>
            <a:r>
              <a:rPr lang="cs-CZ" sz="4200" dirty="0">
                <a:latin typeface="Arial" panose="020B0604020202020204" pitchFamily="34" charset="0"/>
                <a:cs typeface="Arial" panose="020B0604020202020204" pitchFamily="34" charset="0"/>
              </a:rPr>
              <a:t>přípravné řízení (obviněný), </a:t>
            </a:r>
          </a:p>
          <a:p>
            <a:pPr lvl="1" algn="just"/>
            <a:r>
              <a:rPr lang="cs-CZ" sz="4200" dirty="0">
                <a:latin typeface="Arial" panose="020B0604020202020204" pitchFamily="34" charset="0"/>
                <a:cs typeface="Arial" panose="020B0604020202020204" pitchFamily="34" charset="0"/>
              </a:rPr>
              <a:t>podání návrhu na  uložení opatření (obžalovaný), </a:t>
            </a:r>
          </a:p>
          <a:p>
            <a:pPr lvl="1" algn="just"/>
            <a:r>
              <a:rPr lang="cs-CZ" sz="4200" dirty="0">
                <a:latin typeface="Arial" panose="020B0604020202020204" pitchFamily="34" charset="0"/>
                <a:cs typeface="Arial" panose="020B0604020202020204" pitchFamily="34" charset="0"/>
              </a:rPr>
              <a:t>soudní jednání (odsouzený).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64969" y="545123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  <p:pic>
        <p:nvPicPr>
          <p:cNvPr id="9220" name="obrázek 7" descr="Slez_Ostrava_lg_rgb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4969" y="5908430"/>
            <a:ext cx="14859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9864969" y="627990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55381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xa">
  <a:themeElements>
    <a:clrScheme name="Paralaxa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axa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x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</TotalTime>
  <Words>770</Words>
  <Application>Microsoft Office PowerPoint</Application>
  <PresentationFormat>Širokoúhlá obrazovka</PresentationFormat>
  <Paragraphs>99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8" baseType="lpstr">
      <vt:lpstr>Arial</vt:lpstr>
      <vt:lpstr>Corbel</vt:lpstr>
      <vt:lpstr>Paralaxa</vt:lpstr>
      <vt:lpstr>   Kriminalita nezletilých dětí a mladistvých </vt:lpstr>
      <vt:lpstr>Kriminalita dětí a mladistvých</vt:lpstr>
      <vt:lpstr>Kriminalita nezletilých dětí a mladistvých</vt:lpstr>
      <vt:lpstr>Delikvence</vt:lpstr>
      <vt:lpstr>Delikvence</vt:lpstr>
      <vt:lpstr>Charakteristika delikvence mladistvých</vt:lpstr>
      <vt:lpstr>Dětská kriminalita</vt:lpstr>
      <vt:lpstr>Role kurátora pro děti a mládež </vt:lpstr>
      <vt:lpstr>Role kurátora v kriminalitě mladistvých a dětí v průběhu řízení</vt:lpstr>
      <vt:lpstr>  Opatření ukládaná mladistvým </vt:lpstr>
      <vt:lpstr>Výchovná opatření</vt:lpstr>
      <vt:lpstr>Ochranná opatření</vt:lpstr>
      <vt:lpstr>Trestní opatření </vt:lpstr>
      <vt:lpstr>Druhy ukládaných opatření u nezletilých dětí </vt:lpstr>
      <vt:lpstr>Legislativní zdroje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Trestná činnost – kriminalita mládeže a dětí</dc:title>
  <dc:creator>ipapikova</dc:creator>
  <cp:lastModifiedBy>vpeknik</cp:lastModifiedBy>
  <cp:revision>29</cp:revision>
  <dcterms:created xsi:type="dcterms:W3CDTF">2019-04-01T08:18:11Z</dcterms:created>
  <dcterms:modified xsi:type="dcterms:W3CDTF">2019-04-29T14:10:29Z</dcterms:modified>
</cp:coreProperties>
</file>