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8" r:id="rId3"/>
    <p:sldId id="259" r:id="rId4"/>
    <p:sldId id="263" r:id="rId5"/>
    <p:sldId id="260" r:id="rId6"/>
    <p:sldId id="261" r:id="rId7"/>
    <p:sldId id="262" r:id="rId8"/>
    <p:sldId id="264" r:id="rId9"/>
    <p:sldId id="265" r:id="rId10"/>
    <p:sldId id="25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335E1-17F0-450B-A210-2A483B1DD455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A535E-855B-48DC-8734-6AC7A89D40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3339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FC3F3-E044-4C41-9242-E9259F6FADF6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227F-2829-4047-B436-1C47DACF93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FC3F3-E044-4C41-9242-E9259F6FADF6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227F-2829-4047-B436-1C47DACF93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FC3F3-E044-4C41-9242-E9259F6FADF6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227F-2829-4047-B436-1C47DACF93FB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FC3F3-E044-4C41-9242-E9259F6FADF6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227F-2829-4047-B436-1C47DACF93FB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FC3F3-E044-4C41-9242-E9259F6FADF6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227F-2829-4047-B436-1C47DACF93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FC3F3-E044-4C41-9242-E9259F6FADF6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227F-2829-4047-B436-1C47DACF93F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FC3F3-E044-4C41-9242-E9259F6FADF6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227F-2829-4047-B436-1C47DACF93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FC3F3-E044-4C41-9242-E9259F6FADF6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227F-2829-4047-B436-1C47DACF93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FC3F3-E044-4C41-9242-E9259F6FADF6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227F-2829-4047-B436-1C47DACF93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FC3F3-E044-4C41-9242-E9259F6FADF6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227F-2829-4047-B436-1C47DACF93FB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FC3F3-E044-4C41-9242-E9259F6FADF6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227F-2829-4047-B436-1C47DACF93FB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EFC3F3-E044-4C41-9242-E9259F6FADF6}" type="datetimeFigureOut">
              <a:rPr lang="cs-CZ" smtClean="0"/>
              <a:t>06.05.2019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26C227F-2829-4047-B436-1C47DACF93FB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FE6B.6C5FCB0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FE6B.6C5FCB0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FE6B.6C5FCB0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FE6B.6C5FCB0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FE6B.6C5FCB0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FE6B.6C5FCB0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FE6B.6C5FCB0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FE6B.6C5FCB0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FE6B.6C5FCB0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4FE6B.6C5FCB0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772400" cy="1780108"/>
          </a:xfrm>
        </p:spPr>
        <p:txBody>
          <a:bodyPr>
            <a:noAutofit/>
          </a:bodyPr>
          <a:lstStyle/>
          <a:p>
            <a:pPr algn="l"/>
            <a:r>
              <a:rPr lang="cs-CZ" sz="5400" b="1" dirty="0">
                <a:solidFill>
                  <a:schemeClr val="tx1"/>
                </a:solidFill>
              </a:rPr>
              <a:t>Pěstounská péče na přechodnou dobu (PPPD)</a:t>
            </a:r>
          </a:p>
        </p:txBody>
      </p:sp>
      <p:pic>
        <p:nvPicPr>
          <p:cNvPr id="4" name="Obrázek 3" descr="Slez_Ostrava_lg_rgb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9215" y="6237312"/>
            <a:ext cx="1485900" cy="371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7933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zákon č. 359/1999 Sb., o sociálně – právní ochraně dětí, v platném znění</a:t>
            </a:r>
          </a:p>
          <a:p>
            <a:r>
              <a:rPr lang="cs-CZ" dirty="0">
                <a:solidFill>
                  <a:schemeClr val="tx1"/>
                </a:solidFill>
              </a:rPr>
              <a:t>zákon č. 89/2012 Sb., občanský zákoník</a:t>
            </a:r>
          </a:p>
          <a:p>
            <a:r>
              <a:rPr lang="cs-CZ" dirty="0">
                <a:solidFill>
                  <a:schemeClr val="tx1"/>
                </a:solidFill>
              </a:rPr>
              <a:t>zákon č. 292/2013 Sb., o zvláštních řízeních soudních, v platném znění</a:t>
            </a:r>
          </a:p>
          <a:p>
            <a:endParaRPr lang="cs-CZ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Zpracoval: kolektiv pracovníků SPOD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Legislativní zdroje</a:t>
            </a:r>
          </a:p>
        </p:txBody>
      </p:sp>
      <p:pic>
        <p:nvPicPr>
          <p:cNvPr id="4" name="Obrázek 3" descr="Slez_Ostrava_lg_rgb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033" y="6097811"/>
            <a:ext cx="1485900" cy="371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277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Krajský úřad</a:t>
            </a:r>
          </a:p>
          <a:p>
            <a:r>
              <a:rPr lang="cs-CZ" dirty="0">
                <a:solidFill>
                  <a:schemeClr val="tx1"/>
                </a:solidFill>
              </a:rPr>
              <a:t>Zprostředkovává náhradní rodinnou péči výběrem vhodných pěstounů na přechodnou dobu dítěti, aby nemuselo být umístěno do péče ústavního zařízení.</a:t>
            </a:r>
          </a:p>
          <a:p>
            <a:endParaRPr lang="cs-CZ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OSPOD dítěte</a:t>
            </a:r>
          </a:p>
          <a:p>
            <a:r>
              <a:rPr lang="cs-CZ" dirty="0">
                <a:solidFill>
                  <a:schemeClr val="tx1"/>
                </a:solidFill>
              </a:rPr>
              <a:t>Shromažďuje potřebné doklady a informace o dítěti vedením spisové dokumentace, tyto informace zasílá na krajský úřad, včetně fotografie dítěte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Vymezení rolí</a:t>
            </a:r>
          </a:p>
        </p:txBody>
      </p:sp>
      <p:pic>
        <p:nvPicPr>
          <p:cNvPr id="4" name="Obrázek 3" descr="Slez_Ostrava_lg_rgb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6126163"/>
            <a:ext cx="1485900" cy="371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6891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solidFill>
                  <a:schemeClr val="tx1"/>
                </a:solidFill>
              </a:rPr>
              <a:t>Kontaktuje krajský úřad za účelem umístění dítěte do PPPD</a:t>
            </a:r>
          </a:p>
          <a:p>
            <a:r>
              <a:rPr lang="cs-CZ" dirty="0">
                <a:solidFill>
                  <a:schemeClr val="tx1"/>
                </a:solidFill>
              </a:rPr>
              <a:t>K soudu podává návrh na svěření dítěte do PPPD</a:t>
            </a:r>
          </a:p>
          <a:p>
            <a:r>
              <a:rPr lang="cs-CZ" dirty="0">
                <a:solidFill>
                  <a:schemeClr val="tx1"/>
                </a:solidFill>
              </a:rPr>
              <a:t>Pravomocné rozhodnutí soudu o svěření dítěte do PPPD zasílá na krajský úřad</a:t>
            </a:r>
          </a:p>
          <a:p>
            <a:r>
              <a:rPr lang="cs-CZ" dirty="0">
                <a:solidFill>
                  <a:schemeClr val="tx1"/>
                </a:solidFill>
              </a:rPr>
              <a:t>Informuje doprovázející organizaci a pěstouny</a:t>
            </a:r>
          </a:p>
          <a:p>
            <a:r>
              <a:rPr lang="cs-CZ" dirty="0">
                <a:solidFill>
                  <a:schemeClr val="tx1"/>
                </a:solidFill>
              </a:rPr>
              <a:t>Nejpozději do dvou týdnů od umístění dítěte do PPPD se účastní osobní schůzky s pěstouny a doprovázející organizací, vytváří individuální plán ochrany dítěte</a:t>
            </a: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Činnost OSPOD v procesu PPPD</a:t>
            </a:r>
          </a:p>
        </p:txBody>
      </p:sp>
      <p:pic>
        <p:nvPicPr>
          <p:cNvPr id="4" name="Obrázek 3" descr="Slez_Ostrava_lg_rgb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126163"/>
            <a:ext cx="1485900" cy="371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69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Je odpovědný za výkon sociálně – právní ochrany dětí dle místní příslušnosti</a:t>
            </a:r>
          </a:p>
          <a:p>
            <a:r>
              <a:rPr lang="cs-CZ" dirty="0">
                <a:solidFill>
                  <a:schemeClr val="tx1"/>
                </a:solidFill>
              </a:rPr>
              <a:t>Sleduje vývoj dítěte svěřeného do PPPD, spolupracuje s pěstouny, kterým bylo dítě svěřeno do PPPD</a:t>
            </a:r>
          </a:p>
          <a:p>
            <a:r>
              <a:rPr lang="cs-CZ" dirty="0">
                <a:solidFill>
                  <a:schemeClr val="tx1"/>
                </a:solidFill>
              </a:rPr>
              <a:t>Zodpovídá za vytvoření individuálního plánu ochrany dítěte (IPOD)</a:t>
            </a:r>
          </a:p>
          <a:p>
            <a:r>
              <a:rPr lang="cs-CZ" dirty="0">
                <a:solidFill>
                  <a:schemeClr val="tx1"/>
                </a:solidFill>
              </a:rPr>
              <a:t>Zjišťuje situaci v biologické rodině dítěte, umístěného do PPPD, spolupracuje s doprovázející organizací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Činnost OSPOD v procesu PPPD</a:t>
            </a:r>
          </a:p>
        </p:txBody>
      </p:sp>
      <p:pic>
        <p:nvPicPr>
          <p:cNvPr id="4" name="Obrázek 3" descr="Slez_Ostrava_lg_rgb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126163"/>
            <a:ext cx="1485900" cy="371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2278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Shromažďuje dokumentaci dítěte za účelem NRP</a:t>
            </a:r>
          </a:p>
          <a:p>
            <a:r>
              <a:rPr lang="cs-CZ" dirty="0">
                <a:solidFill>
                  <a:schemeClr val="tx1"/>
                </a:solidFill>
              </a:rPr>
              <a:t>Zodpovídá za vyhledání nové dlouhodobé rodiny pro dítě v případě, že se dítě nevrátí zpět do své biologické rodiny</a:t>
            </a:r>
          </a:p>
          <a:p>
            <a:r>
              <a:rPr lang="cs-CZ" dirty="0">
                <a:solidFill>
                  <a:schemeClr val="tx1"/>
                </a:solidFill>
              </a:rPr>
              <a:t>Koordinuje proces PPPD</a:t>
            </a:r>
          </a:p>
          <a:p>
            <a:r>
              <a:rPr lang="cs-CZ" dirty="0">
                <a:solidFill>
                  <a:schemeClr val="tx1"/>
                </a:solidFill>
              </a:rPr>
              <a:t>Spolupracuje s příslušným OSPOD</a:t>
            </a:r>
          </a:p>
          <a:p>
            <a:r>
              <a:rPr lang="cs-CZ" dirty="0">
                <a:solidFill>
                  <a:schemeClr val="tx1"/>
                </a:solidFill>
              </a:rPr>
              <a:t>V případě potřeby si Krajský úřad vyžádá zprávu od OSPOD o průběhu PPPD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>
                <a:solidFill>
                  <a:schemeClr val="tx1"/>
                </a:solidFill>
              </a:rPr>
              <a:t>Činnost krajského </a:t>
            </a:r>
            <a:r>
              <a:rPr lang="cs-CZ" dirty="0">
                <a:solidFill>
                  <a:schemeClr val="tx1"/>
                </a:solidFill>
              </a:rPr>
              <a:t>úřadu v procesu PPPD</a:t>
            </a:r>
          </a:p>
        </p:txBody>
      </p:sp>
      <p:pic>
        <p:nvPicPr>
          <p:cNvPr id="4" name="Obrázek 3" descr="Slez_Ostrava_lg_rgb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126163"/>
            <a:ext cx="1485900" cy="371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6064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>
                <a:solidFill>
                  <a:schemeClr val="tx1"/>
                </a:solidFill>
              </a:rPr>
              <a:t>Zajišťuje služby pro pěstouny na základě uzavřené dohody</a:t>
            </a:r>
          </a:p>
          <a:p>
            <a:r>
              <a:rPr lang="cs-CZ" dirty="0">
                <a:solidFill>
                  <a:schemeClr val="tx1"/>
                </a:solidFill>
              </a:rPr>
              <a:t>Poskytuje základní poradenství ve věci dávek pěstounské péče</a:t>
            </a:r>
          </a:p>
          <a:p>
            <a:r>
              <a:rPr lang="cs-CZ" dirty="0">
                <a:solidFill>
                  <a:schemeClr val="tx1"/>
                </a:solidFill>
              </a:rPr>
              <a:t>Účastní se převzetí dítěte pěstouny</a:t>
            </a:r>
          </a:p>
          <a:p>
            <a:r>
              <a:rPr lang="cs-CZ" dirty="0">
                <a:solidFill>
                  <a:schemeClr val="tx1"/>
                </a:solidFill>
              </a:rPr>
              <a:t>Dohlíží nad vedením pravidelných záznamů o pobytu dítěte v rodině pěstounů a vytvoření knihy života dítěte</a:t>
            </a:r>
          </a:p>
          <a:p>
            <a:r>
              <a:rPr lang="cs-CZ" dirty="0">
                <a:solidFill>
                  <a:schemeClr val="tx1"/>
                </a:solidFill>
              </a:rPr>
              <a:t>Informuje písemně Krajský úřad, OSPOD o závažných skutečnostech, které mohou mít vliv na péči o dítě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1"/>
                </a:solidFill>
              </a:rPr>
              <a:t>Činnost doprovázejícího subjektu v procesu PPPD</a:t>
            </a:r>
          </a:p>
        </p:txBody>
      </p:sp>
      <p:pic>
        <p:nvPicPr>
          <p:cNvPr id="4" name="Obrázek 3" descr="Slez_Ostrava_lg_rgb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126163"/>
            <a:ext cx="1485900" cy="371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9220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solidFill>
                  <a:schemeClr val="tx1"/>
                </a:solidFill>
              </a:rPr>
              <a:t>Pěstouni zpracovávají záznamy o průběhu pobytu dítěte – zvláštnosti a specifika dítěte, jeho oblíbené činnosti, psychomotorický vývoj</a:t>
            </a:r>
          </a:p>
          <a:p>
            <a:r>
              <a:rPr lang="cs-CZ" dirty="0">
                <a:solidFill>
                  <a:schemeClr val="tx1"/>
                </a:solidFill>
              </a:rPr>
              <a:t>Záznamy o podstatných událostech – zdravotní prohlídky a vyšetření, zásadní změny ve vývoji dítěte</a:t>
            </a:r>
          </a:p>
          <a:p>
            <a:r>
              <a:rPr lang="cs-CZ" dirty="0">
                <a:solidFill>
                  <a:schemeClr val="tx1"/>
                </a:solidFill>
              </a:rPr>
              <a:t>Záznamy o kontaktu dítěte s biologickou rodinou – v případě, že kontakt proběhl, stručný popis tohoto kontaktu, termín dalšího kontaktu, pokud je znám</a:t>
            </a:r>
          </a:p>
          <a:p>
            <a:r>
              <a:rPr lang="cs-CZ" dirty="0">
                <a:solidFill>
                  <a:schemeClr val="tx1"/>
                </a:solidFill>
              </a:rPr>
              <a:t>Zajišťují péči o dítě v souladu s IPOD dítěte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1"/>
                </a:solidFill>
              </a:rPr>
              <a:t>Úloha pěstounů na přechodnou dobu</a:t>
            </a:r>
          </a:p>
        </p:txBody>
      </p:sp>
      <p:pic>
        <p:nvPicPr>
          <p:cNvPr id="4" name="Obrázek 3" descr="Slez_Ostrava_lg_rgb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126163"/>
            <a:ext cx="1485900" cy="371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2373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solidFill>
                  <a:schemeClr val="tx1"/>
                </a:solidFill>
              </a:rPr>
              <a:t>Spolupracují se všemi zúčastněnými subjekty, zejména s příslušným OSPOD dítěte</a:t>
            </a:r>
          </a:p>
          <a:p>
            <a:r>
              <a:rPr lang="cs-CZ" dirty="0">
                <a:solidFill>
                  <a:schemeClr val="tx1"/>
                </a:solidFill>
              </a:rPr>
              <a:t>Umožňují kontakt dítěte s biologickou rodinou v souladu s IPOD dítěte, první kontakt probíhá vždy na základě dohody s OSPOD dítěte za účasti doprovázející organizace, postup určuje OSPOD dítěte</a:t>
            </a:r>
          </a:p>
          <a:p>
            <a:r>
              <a:rPr lang="cs-CZ" dirty="0">
                <a:solidFill>
                  <a:schemeClr val="tx1"/>
                </a:solidFill>
              </a:rPr>
              <a:t>Zachovávají mlčenlivost ke všem získaným a poskytnutým informacím o dítěti</a:t>
            </a:r>
          </a:p>
          <a:p>
            <a:r>
              <a:rPr lang="cs-CZ" dirty="0">
                <a:solidFill>
                  <a:schemeClr val="tx1"/>
                </a:solidFill>
              </a:rPr>
              <a:t>Pořizují fotografie dítěte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1"/>
                </a:solidFill>
              </a:rPr>
              <a:t>Úloha pěstounů na přechodnou dobu</a:t>
            </a:r>
          </a:p>
        </p:txBody>
      </p:sp>
      <p:pic>
        <p:nvPicPr>
          <p:cNvPr id="4" name="Obrázek 3" descr="Slez_Ostrava_lg_rgb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6126163"/>
            <a:ext cx="1485900" cy="371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076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Veškeré zúčastněné subjekty, podílející se na procesu pěstounské péče na přechodnou dobu, by měly mít na paměti nejlepší zájem a blaho dítěte, o které se jedná, a to v souladu s Úmluvou o právech dítěte a Listinou základních práv a svobod.</a:t>
            </a:r>
          </a:p>
          <a:p>
            <a:r>
              <a:rPr lang="cs-CZ" dirty="0">
                <a:solidFill>
                  <a:schemeClr val="tx1"/>
                </a:solidFill>
              </a:rPr>
              <a:t>Pěstounská péče na přechodnou dobu může trvat nejdéle jeden rok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Nejlepší zájem dítěte</a:t>
            </a:r>
          </a:p>
        </p:txBody>
      </p:sp>
      <p:pic>
        <p:nvPicPr>
          <p:cNvPr id="4" name="Obrázek 3" descr="Slez_Ostrava_lg_rgb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6126163"/>
            <a:ext cx="1485900" cy="371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73395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123</TotalTime>
  <Words>531</Words>
  <Application>Microsoft Office PowerPoint</Application>
  <PresentationFormat>Předvádění na obrazovce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Calibri</vt:lpstr>
      <vt:lpstr>Candara</vt:lpstr>
      <vt:lpstr>Symbol</vt:lpstr>
      <vt:lpstr>Vlnění</vt:lpstr>
      <vt:lpstr>Pěstounská péče na přechodnou dobu (PPPD)</vt:lpstr>
      <vt:lpstr>Vymezení rolí</vt:lpstr>
      <vt:lpstr>Činnost OSPOD v procesu PPPD</vt:lpstr>
      <vt:lpstr>Činnost OSPOD v procesu PPPD</vt:lpstr>
      <vt:lpstr>Činnost krajského úřadu v procesu PPPD</vt:lpstr>
      <vt:lpstr>Činnost doprovázejícího subjektu v procesu PPPD</vt:lpstr>
      <vt:lpstr>Úloha pěstounů na přechodnou dobu</vt:lpstr>
      <vt:lpstr>Úloha pěstounů na přechodnou dobu</vt:lpstr>
      <vt:lpstr>Nejlepší zájem dítěte</vt:lpstr>
      <vt:lpstr>Legislativní 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Pěstounská péče na přechodnou dobu</dc:title>
  <dc:creator>Uživatel</dc:creator>
  <cp:lastModifiedBy>vpeknik</cp:lastModifiedBy>
  <cp:revision>30</cp:revision>
  <dcterms:created xsi:type="dcterms:W3CDTF">2019-04-08T06:25:49Z</dcterms:created>
  <dcterms:modified xsi:type="dcterms:W3CDTF">2019-05-06T13:43:12Z</dcterms:modified>
</cp:coreProperties>
</file>